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  <p:sldMasterId id="2147483679" r:id="rId2"/>
  </p:sldMasterIdLst>
  <p:notesMasterIdLst>
    <p:notesMasterId r:id="rId32"/>
  </p:notesMasterIdLst>
  <p:sldIdLst>
    <p:sldId id="256" r:id="rId3"/>
    <p:sldId id="258" r:id="rId4"/>
    <p:sldId id="260" r:id="rId5"/>
    <p:sldId id="273" r:id="rId6"/>
    <p:sldId id="259" r:id="rId7"/>
    <p:sldId id="305" r:id="rId8"/>
    <p:sldId id="266" r:id="rId9"/>
    <p:sldId id="312" r:id="rId10"/>
    <p:sldId id="263" r:id="rId11"/>
    <p:sldId id="270" r:id="rId12"/>
    <p:sldId id="269" r:id="rId13"/>
    <p:sldId id="317" r:id="rId14"/>
    <p:sldId id="318" r:id="rId15"/>
    <p:sldId id="319" r:id="rId16"/>
    <p:sldId id="306" r:id="rId17"/>
    <p:sldId id="311" r:id="rId18"/>
    <p:sldId id="309" r:id="rId19"/>
    <p:sldId id="271" r:id="rId20"/>
    <p:sldId id="321" r:id="rId21"/>
    <p:sldId id="297" r:id="rId22"/>
    <p:sldId id="302" r:id="rId23"/>
    <p:sldId id="274" r:id="rId24"/>
    <p:sldId id="301" r:id="rId25"/>
    <p:sldId id="298" r:id="rId26"/>
    <p:sldId id="299" r:id="rId27"/>
    <p:sldId id="276" r:id="rId28"/>
    <p:sldId id="277" r:id="rId29"/>
    <p:sldId id="320" r:id="rId30"/>
    <p:sldId id="279" r:id="rId31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33"/>
    </p:embeddedFont>
    <p:embeddedFont>
      <p:font typeface="Overpass" panose="020B0604020202020204" charset="0"/>
      <p:regular r:id="rId34"/>
      <p:bold r:id="rId35"/>
      <p:italic r:id="rId36"/>
      <p:boldItalic r:id="rId37"/>
    </p:embeddedFont>
    <p:embeddedFont>
      <p:font typeface="Overpass Medium" panose="020B0604020202020204" charset="0"/>
      <p:regular r:id="rId38"/>
    </p:embeddedFont>
    <p:embeddedFont>
      <p:font typeface="Russo One" panose="020B0604020202020204" charset="0"/>
      <p:regular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8EFB716-51E8-4FA2-BA3C-764FC6368EB6}">
  <a:tblStyle styleId="{68EFB716-51E8-4FA2-BA3C-764FC6368EB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7.fntdata"/><Relationship Id="rId21" Type="http://schemas.openxmlformats.org/officeDocument/2006/relationships/slide" Target="slides/slide19.xml"/><Relationship Id="rId34" Type="http://schemas.openxmlformats.org/officeDocument/2006/relationships/font" Target="fonts/font2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4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3.fntdata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1.fntdata"/><Relationship Id="rId38" Type="http://schemas.openxmlformats.org/officeDocument/2006/relationships/font" Target="fonts/font6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1613d517d8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1613d517d8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26002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490255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437211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11613d517d8_0_7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11613d517d8_0_7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56796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395878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592614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1613d517d8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1613d517d8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469823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1613d517d8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11613d517d8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1613d517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1613d517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11613d517d8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11613d517d8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11613d517d8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11613d517d8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11613d517d8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11613d517d8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90170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11613d517d8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11613d517d8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1613d517d8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1613d517d8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149810c2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1149810c2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1613d517d8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1613d517d8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1613d517d8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1613d517d8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1613d517d8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1613d517d8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25048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1613d517d8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1613d517d8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1613d517d8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1613d517d8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15100" y="3063675"/>
            <a:ext cx="492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2536700" y="2027625"/>
            <a:ext cx="1283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998150" y="3905475"/>
            <a:ext cx="4360200" cy="4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subTitle" idx="1"/>
          </p:nvPr>
        </p:nvSpPr>
        <p:spPr>
          <a:xfrm>
            <a:off x="715100" y="1212525"/>
            <a:ext cx="5145600" cy="287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9"/>
          <p:cNvSpPr txBox="1">
            <a:spLocks noGrp="1"/>
          </p:cNvSpPr>
          <p:nvPr>
            <p:ph type="subTitle" idx="1"/>
          </p:nvPr>
        </p:nvSpPr>
        <p:spPr>
          <a:xfrm>
            <a:off x="715100" y="3516950"/>
            <a:ext cx="3599100" cy="9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title"/>
          </p:nvPr>
        </p:nvSpPr>
        <p:spPr>
          <a:xfrm>
            <a:off x="720000" y="2305250"/>
            <a:ext cx="4364700" cy="12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3"/>
          <p:cNvSpPr txBox="1">
            <a:spLocks noGrp="1"/>
          </p:cNvSpPr>
          <p:nvPr>
            <p:ph type="title"/>
          </p:nvPr>
        </p:nvSpPr>
        <p:spPr>
          <a:xfrm>
            <a:off x="720000" y="178132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4" name="Google Shape;94;p23"/>
          <p:cNvSpPr txBox="1">
            <a:spLocks noGrp="1"/>
          </p:cNvSpPr>
          <p:nvPr>
            <p:ph type="subTitle" idx="1"/>
          </p:nvPr>
        </p:nvSpPr>
        <p:spPr>
          <a:xfrm>
            <a:off x="720000" y="223282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title" idx="2"/>
          </p:nvPr>
        </p:nvSpPr>
        <p:spPr>
          <a:xfrm>
            <a:off x="3419269" y="178132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6" name="Google Shape;96;p23"/>
          <p:cNvSpPr txBox="1">
            <a:spLocks noGrp="1"/>
          </p:cNvSpPr>
          <p:nvPr>
            <p:ph type="subTitle" idx="3"/>
          </p:nvPr>
        </p:nvSpPr>
        <p:spPr>
          <a:xfrm>
            <a:off x="3419269" y="223282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title" idx="4"/>
          </p:nvPr>
        </p:nvSpPr>
        <p:spPr>
          <a:xfrm>
            <a:off x="720000" y="350077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8" name="Google Shape;98;p23"/>
          <p:cNvSpPr txBox="1">
            <a:spLocks noGrp="1"/>
          </p:cNvSpPr>
          <p:nvPr>
            <p:ph type="subTitle" idx="5"/>
          </p:nvPr>
        </p:nvSpPr>
        <p:spPr>
          <a:xfrm>
            <a:off x="720000" y="39522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3"/>
          <p:cNvSpPr txBox="1">
            <a:spLocks noGrp="1"/>
          </p:cNvSpPr>
          <p:nvPr>
            <p:ph type="title" idx="6"/>
          </p:nvPr>
        </p:nvSpPr>
        <p:spPr>
          <a:xfrm>
            <a:off x="3419269" y="350077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0" name="Google Shape;100;p23"/>
          <p:cNvSpPr txBox="1">
            <a:spLocks noGrp="1"/>
          </p:cNvSpPr>
          <p:nvPr>
            <p:ph type="subTitle" idx="7"/>
          </p:nvPr>
        </p:nvSpPr>
        <p:spPr>
          <a:xfrm>
            <a:off x="3419269" y="39522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3"/>
          <p:cNvSpPr txBox="1">
            <a:spLocks noGrp="1"/>
          </p:cNvSpPr>
          <p:nvPr>
            <p:ph type="title" idx="8"/>
          </p:nvPr>
        </p:nvSpPr>
        <p:spPr>
          <a:xfrm>
            <a:off x="6118545" y="178132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2" name="Google Shape;102;p23"/>
          <p:cNvSpPr txBox="1">
            <a:spLocks noGrp="1"/>
          </p:cNvSpPr>
          <p:nvPr>
            <p:ph type="subTitle" idx="9"/>
          </p:nvPr>
        </p:nvSpPr>
        <p:spPr>
          <a:xfrm>
            <a:off x="6118545" y="223282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3"/>
          <p:cNvSpPr txBox="1">
            <a:spLocks noGrp="1"/>
          </p:cNvSpPr>
          <p:nvPr>
            <p:ph type="title" idx="13"/>
          </p:nvPr>
        </p:nvSpPr>
        <p:spPr>
          <a:xfrm>
            <a:off x="6118545" y="350077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4" name="Google Shape;104;p23"/>
          <p:cNvSpPr txBox="1">
            <a:spLocks noGrp="1"/>
          </p:cNvSpPr>
          <p:nvPr>
            <p:ph type="subTitle" idx="14"/>
          </p:nvPr>
        </p:nvSpPr>
        <p:spPr>
          <a:xfrm>
            <a:off x="6118545" y="39522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4"/>
          <p:cNvSpPr txBox="1">
            <a:spLocks noGrp="1"/>
          </p:cNvSpPr>
          <p:nvPr>
            <p:ph type="title" hasCustomPrompt="1"/>
          </p:nvPr>
        </p:nvSpPr>
        <p:spPr>
          <a:xfrm>
            <a:off x="3868225" y="540000"/>
            <a:ext cx="45606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8" name="Google Shape;108;p24"/>
          <p:cNvSpPr txBox="1">
            <a:spLocks noGrp="1"/>
          </p:cNvSpPr>
          <p:nvPr>
            <p:ph type="subTitle" idx="1"/>
          </p:nvPr>
        </p:nvSpPr>
        <p:spPr>
          <a:xfrm>
            <a:off x="3868225" y="1246027"/>
            <a:ext cx="45606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4"/>
          <p:cNvSpPr txBox="1">
            <a:spLocks noGrp="1"/>
          </p:cNvSpPr>
          <p:nvPr>
            <p:ph type="title" idx="2" hasCustomPrompt="1"/>
          </p:nvPr>
        </p:nvSpPr>
        <p:spPr>
          <a:xfrm>
            <a:off x="3868225" y="1996143"/>
            <a:ext cx="45606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0" name="Google Shape;110;p24"/>
          <p:cNvSpPr txBox="1">
            <a:spLocks noGrp="1"/>
          </p:cNvSpPr>
          <p:nvPr>
            <p:ph type="subTitle" idx="3"/>
          </p:nvPr>
        </p:nvSpPr>
        <p:spPr>
          <a:xfrm>
            <a:off x="3868225" y="2702170"/>
            <a:ext cx="45606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4"/>
          <p:cNvSpPr txBox="1">
            <a:spLocks noGrp="1"/>
          </p:cNvSpPr>
          <p:nvPr>
            <p:ph type="title" idx="4" hasCustomPrompt="1"/>
          </p:nvPr>
        </p:nvSpPr>
        <p:spPr>
          <a:xfrm>
            <a:off x="3868225" y="3452298"/>
            <a:ext cx="45606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2" name="Google Shape;112;p24"/>
          <p:cNvSpPr txBox="1">
            <a:spLocks noGrp="1"/>
          </p:cNvSpPr>
          <p:nvPr>
            <p:ph type="subTitle" idx="5"/>
          </p:nvPr>
        </p:nvSpPr>
        <p:spPr>
          <a:xfrm>
            <a:off x="3868225" y="4158325"/>
            <a:ext cx="45606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5"/>
          <p:cNvSpPr txBox="1">
            <a:spLocks noGrp="1"/>
          </p:cNvSpPr>
          <p:nvPr>
            <p:ph type="ctrTitle"/>
          </p:nvPr>
        </p:nvSpPr>
        <p:spPr>
          <a:xfrm>
            <a:off x="2429950" y="669825"/>
            <a:ext cx="4284000" cy="91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5" name="Google Shape;115;p25"/>
          <p:cNvSpPr txBox="1">
            <a:spLocks noGrp="1"/>
          </p:cNvSpPr>
          <p:nvPr>
            <p:ph type="subTitle" idx="1"/>
          </p:nvPr>
        </p:nvSpPr>
        <p:spPr>
          <a:xfrm>
            <a:off x="2425075" y="1585175"/>
            <a:ext cx="4293900" cy="12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6" name="Google Shape;116;p25"/>
          <p:cNvSpPr txBox="1"/>
          <p:nvPr/>
        </p:nvSpPr>
        <p:spPr>
          <a:xfrm>
            <a:off x="2061125" y="3647625"/>
            <a:ext cx="5021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CREDITS: 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Overpass"/>
                <a:ea typeface="Overpass"/>
                <a:cs typeface="Overpass"/>
                <a:sym typeface="Overpas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, including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Overpass"/>
                <a:ea typeface="Overpass"/>
                <a:cs typeface="Overpass"/>
                <a:sym typeface="Overpas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 </a:t>
            </a:r>
            <a:r>
              <a:rPr lang="en" sz="120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and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Overpass"/>
                <a:ea typeface="Overpass"/>
                <a:cs typeface="Overpass"/>
                <a:sym typeface="Overpas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21800" y="1006350"/>
            <a:ext cx="51375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21800" y="3366913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00907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15100" y="3063675"/>
            <a:ext cx="492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2536700" y="2027625"/>
            <a:ext cx="1283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998150" y="3905475"/>
            <a:ext cx="4360200" cy="4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6946211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625614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1"/>
          </p:nvPr>
        </p:nvSpPr>
        <p:spPr>
          <a:xfrm>
            <a:off x="949225" y="1152475"/>
            <a:ext cx="37068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Font typeface="Anaheim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19364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2248800" y="1105500"/>
            <a:ext cx="4646400" cy="18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069449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3001600" y="1381638"/>
            <a:ext cx="5427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3766300" y="2223449"/>
            <a:ext cx="4662600" cy="15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36180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 hasCustomPrompt="1"/>
          </p:nvPr>
        </p:nvSpPr>
        <p:spPr>
          <a:xfrm>
            <a:off x="715100" y="789850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>
            <a:spLocks noGrp="1"/>
          </p:cNvSpPr>
          <p:nvPr>
            <p:ph type="subTitle" idx="1"/>
          </p:nvPr>
        </p:nvSpPr>
        <p:spPr>
          <a:xfrm>
            <a:off x="715100" y="2301000"/>
            <a:ext cx="6576000" cy="4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761023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22746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719988" y="1632725"/>
            <a:ext cx="3416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title" idx="2" hasCustomPrompt="1"/>
          </p:nvPr>
        </p:nvSpPr>
        <p:spPr>
          <a:xfrm>
            <a:off x="810048" y="1222300"/>
            <a:ext cx="786600" cy="3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" name="Google Shape;43;p13"/>
          <p:cNvSpPr txBox="1">
            <a:spLocks noGrp="1"/>
          </p:cNvSpPr>
          <p:nvPr>
            <p:ph type="subTitle" idx="1"/>
          </p:nvPr>
        </p:nvSpPr>
        <p:spPr>
          <a:xfrm>
            <a:off x="719988" y="2084225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title" idx="3"/>
          </p:nvPr>
        </p:nvSpPr>
        <p:spPr>
          <a:xfrm>
            <a:off x="4558018" y="1632725"/>
            <a:ext cx="3416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title" idx="4" hasCustomPrompt="1"/>
          </p:nvPr>
        </p:nvSpPr>
        <p:spPr>
          <a:xfrm>
            <a:off x="4693048" y="1222300"/>
            <a:ext cx="726600" cy="3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6" name="Google Shape;46;p13"/>
          <p:cNvSpPr txBox="1">
            <a:spLocks noGrp="1"/>
          </p:cNvSpPr>
          <p:nvPr>
            <p:ph type="subTitle" idx="5"/>
          </p:nvPr>
        </p:nvSpPr>
        <p:spPr>
          <a:xfrm>
            <a:off x="4558018" y="2084225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6"/>
          </p:nvPr>
        </p:nvSpPr>
        <p:spPr>
          <a:xfrm>
            <a:off x="719988" y="3532175"/>
            <a:ext cx="3416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7" hasCustomPrompt="1"/>
          </p:nvPr>
        </p:nvSpPr>
        <p:spPr>
          <a:xfrm>
            <a:off x="855023" y="3121700"/>
            <a:ext cx="726600" cy="3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8"/>
          </p:nvPr>
        </p:nvSpPr>
        <p:spPr>
          <a:xfrm>
            <a:off x="719988" y="3983675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9"/>
          </p:nvPr>
        </p:nvSpPr>
        <p:spPr>
          <a:xfrm>
            <a:off x="4558018" y="3532175"/>
            <a:ext cx="3416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13" hasCustomPrompt="1"/>
          </p:nvPr>
        </p:nvSpPr>
        <p:spPr>
          <a:xfrm>
            <a:off x="4693049" y="3121700"/>
            <a:ext cx="726600" cy="3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4"/>
          </p:nvPr>
        </p:nvSpPr>
        <p:spPr>
          <a:xfrm>
            <a:off x="4558018" y="3983675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1211771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subTitle" idx="1"/>
          </p:nvPr>
        </p:nvSpPr>
        <p:spPr>
          <a:xfrm>
            <a:off x="715100" y="1212525"/>
            <a:ext cx="5145600" cy="287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982789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>
            <a:spLocks noGrp="1"/>
          </p:cNvSpPr>
          <p:nvPr>
            <p:ph type="subTitle" idx="1"/>
          </p:nvPr>
        </p:nvSpPr>
        <p:spPr>
          <a:xfrm>
            <a:off x="715100" y="1017725"/>
            <a:ext cx="7704000" cy="14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45372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1"/>
          </p:nvPr>
        </p:nvSpPr>
        <p:spPr>
          <a:xfrm>
            <a:off x="949225" y="1152475"/>
            <a:ext cx="37068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Font typeface="Anaheim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 txBox="1">
            <a:spLocks noGrp="1"/>
          </p:cNvSpPr>
          <p:nvPr>
            <p:ph type="title"/>
          </p:nvPr>
        </p:nvSpPr>
        <p:spPr>
          <a:xfrm>
            <a:off x="1671600" y="1436875"/>
            <a:ext cx="2818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subTitle" idx="1"/>
          </p:nvPr>
        </p:nvSpPr>
        <p:spPr>
          <a:xfrm>
            <a:off x="1671603" y="1888375"/>
            <a:ext cx="20922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title" idx="2"/>
          </p:nvPr>
        </p:nvSpPr>
        <p:spPr>
          <a:xfrm>
            <a:off x="5440200" y="1436875"/>
            <a:ext cx="2818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ubTitle" idx="3"/>
          </p:nvPr>
        </p:nvSpPr>
        <p:spPr>
          <a:xfrm>
            <a:off x="5440202" y="1888375"/>
            <a:ext cx="20922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2"/>
          <p:cNvSpPr txBox="1">
            <a:spLocks noGrp="1"/>
          </p:cNvSpPr>
          <p:nvPr>
            <p:ph type="title" idx="4"/>
          </p:nvPr>
        </p:nvSpPr>
        <p:spPr>
          <a:xfrm>
            <a:off x="1671600" y="3178125"/>
            <a:ext cx="2818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ubTitle" idx="5"/>
          </p:nvPr>
        </p:nvSpPr>
        <p:spPr>
          <a:xfrm>
            <a:off x="1671603" y="3629625"/>
            <a:ext cx="20922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2"/>
          <p:cNvSpPr txBox="1">
            <a:spLocks noGrp="1"/>
          </p:cNvSpPr>
          <p:nvPr>
            <p:ph type="title" idx="6"/>
          </p:nvPr>
        </p:nvSpPr>
        <p:spPr>
          <a:xfrm>
            <a:off x="5440200" y="3178125"/>
            <a:ext cx="2818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0" name="Google Shape;90;p22"/>
          <p:cNvSpPr txBox="1">
            <a:spLocks noGrp="1"/>
          </p:cNvSpPr>
          <p:nvPr>
            <p:ph type="subTitle" idx="7"/>
          </p:nvPr>
        </p:nvSpPr>
        <p:spPr>
          <a:xfrm>
            <a:off x="5440202" y="3629625"/>
            <a:ext cx="20922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2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6881515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401225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00170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7743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2248800" y="1105500"/>
            <a:ext cx="4646400" cy="18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3001600" y="1381638"/>
            <a:ext cx="5427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3766300" y="2223449"/>
            <a:ext cx="4662600" cy="15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title"/>
          </p:nvPr>
        </p:nvSpPr>
        <p:spPr>
          <a:xfrm>
            <a:off x="720000" y="40358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 hasCustomPrompt="1"/>
          </p:nvPr>
        </p:nvSpPr>
        <p:spPr>
          <a:xfrm>
            <a:off x="715100" y="789850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>
            <a:spLocks noGrp="1"/>
          </p:cNvSpPr>
          <p:nvPr>
            <p:ph type="subTitle" idx="1"/>
          </p:nvPr>
        </p:nvSpPr>
        <p:spPr>
          <a:xfrm>
            <a:off x="715100" y="2301000"/>
            <a:ext cx="6576000" cy="4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719988" y="1632725"/>
            <a:ext cx="3416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title" idx="2" hasCustomPrompt="1"/>
          </p:nvPr>
        </p:nvSpPr>
        <p:spPr>
          <a:xfrm>
            <a:off x="810048" y="1222300"/>
            <a:ext cx="786600" cy="3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" name="Google Shape;43;p13"/>
          <p:cNvSpPr txBox="1">
            <a:spLocks noGrp="1"/>
          </p:cNvSpPr>
          <p:nvPr>
            <p:ph type="subTitle" idx="1"/>
          </p:nvPr>
        </p:nvSpPr>
        <p:spPr>
          <a:xfrm>
            <a:off x="719988" y="2084225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title" idx="3"/>
          </p:nvPr>
        </p:nvSpPr>
        <p:spPr>
          <a:xfrm>
            <a:off x="4558018" y="1632725"/>
            <a:ext cx="3416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title" idx="4" hasCustomPrompt="1"/>
          </p:nvPr>
        </p:nvSpPr>
        <p:spPr>
          <a:xfrm>
            <a:off x="4693048" y="1222300"/>
            <a:ext cx="726600" cy="3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6" name="Google Shape;46;p13"/>
          <p:cNvSpPr txBox="1">
            <a:spLocks noGrp="1"/>
          </p:cNvSpPr>
          <p:nvPr>
            <p:ph type="subTitle" idx="5"/>
          </p:nvPr>
        </p:nvSpPr>
        <p:spPr>
          <a:xfrm>
            <a:off x="4558018" y="2084225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6"/>
          </p:nvPr>
        </p:nvSpPr>
        <p:spPr>
          <a:xfrm>
            <a:off x="719988" y="3532175"/>
            <a:ext cx="3416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7" hasCustomPrompt="1"/>
          </p:nvPr>
        </p:nvSpPr>
        <p:spPr>
          <a:xfrm>
            <a:off x="855023" y="3121700"/>
            <a:ext cx="726600" cy="3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8"/>
          </p:nvPr>
        </p:nvSpPr>
        <p:spPr>
          <a:xfrm>
            <a:off x="719988" y="3983675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9"/>
          </p:nvPr>
        </p:nvSpPr>
        <p:spPr>
          <a:xfrm>
            <a:off x="4558018" y="3532175"/>
            <a:ext cx="3416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13" hasCustomPrompt="1"/>
          </p:nvPr>
        </p:nvSpPr>
        <p:spPr>
          <a:xfrm>
            <a:off x="4693049" y="3121700"/>
            <a:ext cx="726600" cy="3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4"/>
          </p:nvPr>
        </p:nvSpPr>
        <p:spPr>
          <a:xfrm>
            <a:off x="4558018" y="3983675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20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20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usso One"/>
              <a:buNone/>
              <a:defRPr sz="30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Char char="●"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Char char="○"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Char char="■"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Char char="●"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Char char="○"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Char char="■"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Char char="●"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Char char="○"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verpass"/>
              <a:buChar char="■"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2" r:id="rId10"/>
    <p:sldLayoutId id="2147483665" r:id="rId11"/>
    <p:sldLayoutId id="2147483666" r:id="rId12"/>
    <p:sldLayoutId id="2147483669" r:id="rId13"/>
    <p:sldLayoutId id="2147483670" r:id="rId14"/>
    <p:sldLayoutId id="2147483671" r:id="rId15"/>
    <p:sldLayoutId id="2147483672" r:id="rId16"/>
    <p:sldLayoutId id="2147483673" r:id="rId17"/>
    <p:sldLayoutId id="2147483674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usso One"/>
              <a:buNone/>
              <a:defRPr sz="30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Char char="●"/>
              <a:defRPr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Char char="○"/>
              <a:defRPr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Char char="■"/>
              <a:defRPr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Char char="●"/>
              <a:defRPr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Char char="○"/>
              <a:defRPr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Char char="■"/>
              <a:defRPr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Char char="●"/>
              <a:defRPr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Char char="○"/>
              <a:defRPr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verpass"/>
              <a:buChar char="■"/>
              <a:defRPr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4409824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6.jp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4.png"/><Relationship Id="rId4" Type="http://schemas.openxmlformats.org/officeDocument/2006/relationships/image" Target="../media/image3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07/s11214-020-00782-8" TargetMode="External"/><Relationship Id="rId13" Type="http://schemas.openxmlformats.org/officeDocument/2006/relationships/hyperlink" Target="https://doi.org/10.1038/s41598-020-66740-0" TargetMode="External"/><Relationship Id="rId3" Type="http://schemas.openxmlformats.org/officeDocument/2006/relationships/image" Target="../media/image7.jpg"/><Relationship Id="rId7" Type="http://schemas.openxmlformats.org/officeDocument/2006/relationships/hyperlink" Target="https://doi.org/10.3917/rfs.523.0537" TargetMode="External"/><Relationship Id="rId12" Type="http://schemas.openxmlformats.org/officeDocument/2006/relationships/hyperlink" Target="https://doi.org/10.3917/sh.holei.2020.01.0099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doi.org/10.1086/466560" TargetMode="External"/><Relationship Id="rId11" Type="http://schemas.openxmlformats.org/officeDocument/2006/relationships/hyperlink" Target="https://doi.org/10.1038/s41467-021-26393-7" TargetMode="External"/><Relationship Id="rId5" Type="http://schemas.openxmlformats.org/officeDocument/2006/relationships/hyperlink" Target="https://doi.org/10.3917/deba.012.0005" TargetMode="External"/><Relationship Id="rId10" Type="http://schemas.openxmlformats.org/officeDocument/2006/relationships/hyperlink" Target="https://www.cairn.info/histoire-de-la-theorie-economique--9782130437734-p-61.htm" TargetMode="External"/><Relationship Id="rId4" Type="http://schemas.openxmlformats.org/officeDocument/2006/relationships/hyperlink" Target="https://doi.org/10.4000/conflits.443" TargetMode="External"/><Relationship Id="rId9" Type="http://schemas.openxmlformats.org/officeDocument/2006/relationships/hyperlink" Target="https://scholarsmine.mst.edu/peer2peer/vol1/iss2/9" TargetMode="External"/><Relationship Id="rId14" Type="http://schemas.openxmlformats.org/officeDocument/2006/relationships/hyperlink" Target="https://fr.wikipedia.org/w/index.php?title=Stratocratie&amp;oldid=197786109" TargetMode="Externa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geoconfluences.ens-lyon.fr/glossaire/dividende-demographique" TargetMode="External"/><Relationship Id="rId13" Type="http://schemas.openxmlformats.org/officeDocument/2006/relationships/hyperlink" Target="https://www.lesechos.fr/pme-regions/actualite-pme/penurie-deau-le-recyclage-progresse-au-compte-gouttes-1413765" TargetMode="External"/><Relationship Id="rId18" Type="http://schemas.openxmlformats.org/officeDocument/2006/relationships/hyperlink" Target="https://youmatter.world/fr/definition/democratie-definition-histoire-principes-enjeux/" TargetMode="External"/><Relationship Id="rId3" Type="http://schemas.openxmlformats.org/officeDocument/2006/relationships/image" Target="../media/image7.jpg"/><Relationship Id="rId7" Type="http://schemas.openxmlformats.org/officeDocument/2006/relationships/hyperlink" Target="https://www.francetvinfo.fr/monde/infographies-huit-milliards-d-habitants-sur-terre-et-apres-huit-graphiques-pour-comprendre-les-projections-demographiques-de-l-onu_5476527.html" TargetMode="External"/><Relationship Id="rId12" Type="http://schemas.openxmlformats.org/officeDocument/2006/relationships/hyperlink" Target="https://www.lesechos.fr/industrie-services/conso-distribution/comment-la-france-est-devenue-pionniere-dans-lelevage-dinsectes-1163807" TargetMode="External"/><Relationship Id="rId17" Type="http://schemas.openxmlformats.org/officeDocument/2006/relationships/hyperlink" Target="https://ui.adsabs.harvard.edu/abs/2001heds.conf...11W/abstract" TargetMode="External"/><Relationship Id="rId2" Type="http://schemas.openxmlformats.org/officeDocument/2006/relationships/notesSlide" Target="../notesSlides/notesSlide22.xml"/><Relationship Id="rId16" Type="http://schemas.openxmlformats.org/officeDocument/2006/relationships/hyperlink" Target="https://www.paricilademocratie.com/approfondir/pouvoirs-et-democratie/1433-qu-est-ce-que-la-democratie-" TargetMode="Externa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www.statistiques.developpement-durable.gouv.fr/edition-numerique/chiffres-cles-energie-2021/6-bilan-energetique-de-la-france.php" TargetMode="External"/><Relationship Id="rId11" Type="http://schemas.openxmlformats.org/officeDocument/2006/relationships/hyperlink" Target="https://www.conseil-constitutionnel.fr/la-constitution/la-democratie" TargetMode="External"/><Relationship Id="rId5" Type="http://schemas.openxmlformats.org/officeDocument/2006/relationships/hyperlink" Target="https://democurieux.fr/types-de-democraties/" TargetMode="External"/><Relationship Id="rId15" Type="http://schemas.openxmlformats.org/officeDocument/2006/relationships/hyperlink" Target="http://www.notre-environnement.gouv.fr/actualites/breves/article/prelevee-ou-consommee-comment-compter-sur-l-eau" TargetMode="External"/><Relationship Id="rId10" Type="http://schemas.openxmlformats.org/officeDocument/2006/relationships/hyperlink" Target="https://www.inrae.fr/europe-international" TargetMode="External"/><Relationship Id="rId4" Type="http://schemas.openxmlformats.org/officeDocument/2006/relationships/hyperlink" Target="https://www.bbc.com/afrique/region-63990822" TargetMode="External"/><Relationship Id="rId9" Type="http://schemas.openxmlformats.org/officeDocument/2006/relationships/hyperlink" Target="https://www.ined.fr/fr/tout-savoir-population/chiffres/france/mortalite-cause-deces/taux-mortalite-sexe-age/" TargetMode="External"/><Relationship Id="rId14" Type="http://schemas.openxmlformats.org/officeDocument/2006/relationships/hyperlink" Target="https://maroc-diplomatique.net/hassane-saoudi-la-recette-de-la-stratocratie/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32"/>
          <p:cNvPicPr preferRelativeResize="0"/>
          <p:nvPr/>
        </p:nvPicPr>
        <p:blipFill rotWithShape="1">
          <a:blip r:embed="rId4">
            <a:alphaModFix/>
          </a:blip>
          <a:srcRect b="29839"/>
          <a:stretch/>
        </p:blipFill>
        <p:spPr>
          <a:xfrm>
            <a:off x="6604900" y="-27775"/>
            <a:ext cx="2388624" cy="3394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32"/>
          <p:cNvPicPr preferRelativeResize="0"/>
          <p:nvPr/>
        </p:nvPicPr>
        <p:blipFill rotWithShape="1">
          <a:blip r:embed="rId5">
            <a:alphaModFix/>
          </a:blip>
          <a:srcRect t="29168" b="21833"/>
          <a:stretch/>
        </p:blipFill>
        <p:spPr>
          <a:xfrm>
            <a:off x="6604900" y="1256237"/>
            <a:ext cx="2539101" cy="2520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99764" y="1597150"/>
            <a:ext cx="1711874" cy="3471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32"/>
          <p:cNvPicPr preferRelativeResize="0"/>
          <p:nvPr/>
        </p:nvPicPr>
        <p:blipFill rotWithShape="1">
          <a:blip r:embed="rId7">
            <a:alphaModFix/>
          </a:blip>
          <a:srcRect t="14781" b="12722"/>
          <a:stretch/>
        </p:blipFill>
        <p:spPr>
          <a:xfrm>
            <a:off x="6027937" y="1542950"/>
            <a:ext cx="1796775" cy="264124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32"/>
          <p:cNvSpPr txBox="1">
            <a:spLocks noGrp="1"/>
          </p:cNvSpPr>
          <p:nvPr>
            <p:ph type="ctrTitle"/>
          </p:nvPr>
        </p:nvSpPr>
        <p:spPr>
          <a:xfrm>
            <a:off x="821800" y="984775"/>
            <a:ext cx="51375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Colonisation de la planète Mars</a:t>
            </a:r>
            <a:endParaRPr dirty="0"/>
          </a:p>
        </p:txBody>
      </p:sp>
      <p:sp>
        <p:nvSpPr>
          <p:cNvPr id="135" name="Google Shape;135;p32"/>
          <p:cNvSpPr txBox="1">
            <a:spLocks noGrp="1"/>
          </p:cNvSpPr>
          <p:nvPr>
            <p:ph type="subTitle" idx="1"/>
          </p:nvPr>
        </p:nvSpPr>
        <p:spPr>
          <a:xfrm>
            <a:off x="821800" y="3162373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verpass" panose="020B0604020202020204" charset="0"/>
              </a:rPr>
              <a:t>Un système pour l’indépendance humaine sur la planète rouge</a:t>
            </a:r>
            <a:endParaRPr dirty="0">
              <a:latin typeface="Overpass" panose="020B0604020202020204" charset="0"/>
            </a:endParaRPr>
          </a:p>
        </p:txBody>
      </p:sp>
      <p:pic>
        <p:nvPicPr>
          <p:cNvPr id="136" name="Google Shape;136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81569" y="4315301"/>
            <a:ext cx="2282025" cy="1517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288456" y="3822776"/>
            <a:ext cx="2282025" cy="1517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Nécessité du progrès technique pour vivre sur la planète rouge</a:t>
            </a:r>
            <a:endParaRPr dirty="0"/>
          </a:p>
        </p:txBody>
      </p:sp>
      <p:sp>
        <p:nvSpPr>
          <p:cNvPr id="324" name="Google Shape;324;p46"/>
          <p:cNvSpPr txBox="1">
            <a:spLocks noGrp="1"/>
          </p:cNvSpPr>
          <p:nvPr>
            <p:ph type="body" idx="1"/>
          </p:nvPr>
        </p:nvSpPr>
        <p:spPr>
          <a:xfrm>
            <a:off x="949224" y="1152475"/>
            <a:ext cx="4403611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fr-FR" sz="1800" dirty="0">
                <a:latin typeface="Overpass" panose="020B0604020202020204" charset="0"/>
              </a:rPr>
              <a:t>Collecte oxygène et eau </a:t>
            </a:r>
          </a:p>
          <a:p>
            <a:pPr>
              <a:lnSpc>
                <a:spcPct val="150000"/>
              </a:lnSpc>
            </a:pPr>
            <a:r>
              <a:rPr lang="fr-FR" sz="1800" dirty="0">
                <a:latin typeface="Overpass" panose="020B0604020202020204" charset="0"/>
              </a:rPr>
              <a:t>Construction sur mars</a:t>
            </a:r>
          </a:p>
          <a:p>
            <a:pPr>
              <a:lnSpc>
                <a:spcPct val="150000"/>
              </a:lnSpc>
            </a:pPr>
            <a:r>
              <a:rPr lang="fr-FR" sz="1800" dirty="0">
                <a:latin typeface="Overpass" panose="020B0604020202020204" charset="0"/>
              </a:rPr>
              <a:t>Agriculture martienne</a:t>
            </a:r>
          </a:p>
          <a:p>
            <a:pPr>
              <a:lnSpc>
                <a:spcPct val="150000"/>
              </a:lnSpc>
            </a:pPr>
            <a:r>
              <a:rPr lang="fr-FR" sz="1800" dirty="0">
                <a:latin typeface="Overpass" panose="020B0604020202020204" charset="0"/>
              </a:rPr>
              <a:t>Recyclage </a:t>
            </a:r>
          </a:p>
          <a:p>
            <a:pPr>
              <a:lnSpc>
                <a:spcPct val="150000"/>
              </a:lnSpc>
            </a:pPr>
            <a:r>
              <a:rPr lang="fr-FR" sz="1800" dirty="0">
                <a:latin typeface="Overpass" panose="020B0604020202020204" charset="0"/>
              </a:rPr>
              <a:t>Energie (solaire, nucléaire, etc.) </a:t>
            </a:r>
          </a:p>
          <a:p>
            <a:pPr>
              <a:lnSpc>
                <a:spcPct val="150000"/>
              </a:lnSpc>
            </a:pPr>
            <a:r>
              <a:rPr lang="fr-FR" sz="1800" dirty="0">
                <a:latin typeface="Overpass" panose="020B0604020202020204" charset="0"/>
              </a:rPr>
              <a:t>Voyage interplanétaire</a:t>
            </a:r>
            <a:endParaRPr sz="1800" dirty="0">
              <a:solidFill>
                <a:schemeClr val="lt1"/>
              </a:solidFill>
              <a:latin typeface="Overpass" panose="020B0604020202020204" charset="0"/>
            </a:endParaRPr>
          </a:p>
        </p:txBody>
      </p:sp>
      <p:pic>
        <p:nvPicPr>
          <p:cNvPr id="325" name="Google Shape;325;p46"/>
          <p:cNvPicPr preferRelativeResize="0"/>
          <p:nvPr/>
        </p:nvPicPr>
        <p:blipFill rotWithShape="1">
          <a:blip r:embed="rId4">
            <a:alphaModFix/>
          </a:blip>
          <a:srcRect l="4582" t="6438" r="6267" b="6438"/>
          <a:stretch/>
        </p:blipFill>
        <p:spPr>
          <a:xfrm>
            <a:off x="4572000" y="1378197"/>
            <a:ext cx="3706798" cy="27912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5"/>
          <p:cNvSpPr/>
          <p:nvPr/>
        </p:nvSpPr>
        <p:spPr>
          <a:xfrm>
            <a:off x="-923850" y="1017725"/>
            <a:ext cx="3629400" cy="3629400"/>
          </a:xfrm>
          <a:prstGeom prst="arc">
            <a:avLst>
              <a:gd name="adj1" fmla="val 13784542"/>
              <a:gd name="adj2" fmla="val 790347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93" name="Google Shape;293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sz="3200" dirty="0"/>
              <a:t>Modélisation des flux</a:t>
            </a:r>
            <a:endParaRPr dirty="0"/>
          </a:p>
        </p:txBody>
      </p:sp>
      <p:sp>
        <p:nvSpPr>
          <p:cNvPr id="294" name="Google Shape;294;p45"/>
          <p:cNvSpPr/>
          <p:nvPr/>
        </p:nvSpPr>
        <p:spPr>
          <a:xfrm>
            <a:off x="1751700" y="1251800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95" name="Google Shape;295;p45"/>
          <p:cNvSpPr/>
          <p:nvPr/>
        </p:nvSpPr>
        <p:spPr>
          <a:xfrm>
            <a:off x="2244050" y="2106662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96" name="Google Shape;296;p45"/>
          <p:cNvSpPr/>
          <p:nvPr/>
        </p:nvSpPr>
        <p:spPr>
          <a:xfrm>
            <a:off x="2244050" y="3020367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97" name="Google Shape;297;p45"/>
          <p:cNvSpPr/>
          <p:nvPr/>
        </p:nvSpPr>
        <p:spPr>
          <a:xfrm>
            <a:off x="1757230" y="3869901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98" name="Google Shape;298;p45"/>
          <p:cNvSpPr txBox="1"/>
          <p:nvPr/>
        </p:nvSpPr>
        <p:spPr>
          <a:xfrm>
            <a:off x="2691000" y="1225850"/>
            <a:ext cx="54234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fr-FR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verpass" panose="020B0604020202020204" charset="0"/>
                <a:ea typeface="Overpass Black"/>
                <a:cs typeface="Overpass Black"/>
                <a:sym typeface="Overpass"/>
              </a:rPr>
              <a:t>Contraintes</a:t>
            </a:r>
            <a:r>
              <a:rPr kumimoji="0" lang="fr-F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verpass" panose="020B0604020202020204" charset="0"/>
                <a:ea typeface="Overpass Medium"/>
                <a:cs typeface="Overpass Medium"/>
                <a:sym typeface="Overpass"/>
              </a:rPr>
              <a:t> : approvisionner 4000 personnes en recyclant le plus possible, extrapolations basées sur les besoins vitaux des colons</a:t>
            </a:r>
          </a:p>
        </p:txBody>
      </p:sp>
      <p:sp>
        <p:nvSpPr>
          <p:cNvPr id="299" name="Google Shape;299;p45"/>
          <p:cNvSpPr txBox="1"/>
          <p:nvPr/>
        </p:nvSpPr>
        <p:spPr>
          <a:xfrm>
            <a:off x="3268389" y="2098550"/>
            <a:ext cx="53235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b="1" dirty="0">
                <a:solidFill>
                  <a:schemeClr val="lt1"/>
                </a:solidFill>
                <a:latin typeface="Overpass" panose="020B0604020202020204" charset="0"/>
                <a:ea typeface="Overpass Black"/>
                <a:cs typeface="Overpass Black"/>
                <a:sym typeface="Overpass"/>
              </a:rPr>
              <a:t>Énergie : </a:t>
            </a:r>
            <a:r>
              <a:rPr lang="fr-FR" dirty="0">
                <a:solidFill>
                  <a:schemeClr val="lt1"/>
                </a:solidFill>
                <a:latin typeface="Overpass" panose="020B0604020202020204" charset="0"/>
                <a:ea typeface="Overpass Medium"/>
                <a:cs typeface="Overpass Medium"/>
                <a:sym typeface="Overpass"/>
              </a:rPr>
              <a:t>environ 250 GWh par an principalement nucléaire</a:t>
            </a:r>
          </a:p>
        </p:txBody>
      </p:sp>
      <p:sp>
        <p:nvSpPr>
          <p:cNvPr id="300" name="Google Shape;300;p45"/>
          <p:cNvSpPr txBox="1"/>
          <p:nvPr/>
        </p:nvSpPr>
        <p:spPr>
          <a:xfrm>
            <a:off x="3176083" y="2971251"/>
            <a:ext cx="54234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fr-FR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verpass" panose="020B0604020202020204" charset="0"/>
                <a:ea typeface="Overpass Black"/>
                <a:cs typeface="Overpass Black"/>
                <a:sym typeface="Overpass"/>
              </a:rPr>
              <a:t>Eau</a:t>
            </a:r>
            <a:r>
              <a:rPr kumimoji="0" lang="fr-F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verpass" panose="020B0604020202020204" charset="0"/>
                <a:ea typeface="Overpass Medium"/>
                <a:cs typeface="Overpass Medium"/>
                <a:sym typeface="Overpass"/>
              </a:rPr>
              <a:t> : environ 500 000 litres par mois pour toute la colonie</a:t>
            </a:r>
          </a:p>
        </p:txBody>
      </p:sp>
      <p:sp>
        <p:nvSpPr>
          <p:cNvPr id="301" name="Google Shape;301;p45"/>
          <p:cNvSpPr txBox="1"/>
          <p:nvPr/>
        </p:nvSpPr>
        <p:spPr>
          <a:xfrm>
            <a:off x="2691000" y="3843951"/>
            <a:ext cx="54234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fr-FR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verpass" panose="020B0604020202020204" charset="0"/>
                <a:ea typeface="Overpass Black"/>
                <a:cs typeface="Overpass Black"/>
                <a:sym typeface="Overpass"/>
              </a:rPr>
              <a:t>Alimentaire</a:t>
            </a:r>
            <a:r>
              <a:rPr kumimoji="0" lang="fr-F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verpass" panose="020B0604020202020204" charset="0"/>
                <a:ea typeface="Overpass Medium"/>
                <a:cs typeface="Overpass Medium"/>
                <a:sym typeface="Overpass"/>
              </a:rPr>
              <a:t> : environ 240 millions de kilocalories par mois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verpass" panose="020B0604020202020204" charset="0"/>
              <a:ea typeface="Overpass Medium"/>
              <a:cs typeface="Overpass Medium"/>
              <a:sym typeface="Overpass"/>
            </a:endParaRPr>
          </a:p>
        </p:txBody>
      </p:sp>
      <p:grpSp>
        <p:nvGrpSpPr>
          <p:cNvPr id="316" name="Google Shape;316;p45"/>
          <p:cNvGrpSpPr/>
          <p:nvPr/>
        </p:nvGrpSpPr>
        <p:grpSpPr>
          <a:xfrm>
            <a:off x="2449764" y="2179002"/>
            <a:ext cx="358137" cy="375766"/>
            <a:chOff x="8057103" y="3791165"/>
            <a:chExt cx="358137" cy="375766"/>
          </a:xfrm>
        </p:grpSpPr>
        <p:sp>
          <p:nvSpPr>
            <p:cNvPr id="317" name="Google Shape;317;p45"/>
            <p:cNvSpPr/>
            <p:nvPr/>
          </p:nvSpPr>
          <p:spPr>
            <a:xfrm>
              <a:off x="8057103" y="3791165"/>
              <a:ext cx="358137" cy="375766"/>
            </a:xfrm>
            <a:custGeom>
              <a:avLst/>
              <a:gdLst/>
              <a:ahLst/>
              <a:cxnLst/>
              <a:rect l="l" t="t" r="r" b="b"/>
              <a:pathLst>
                <a:path w="12088" h="12683" extrusionOk="0">
                  <a:moveTo>
                    <a:pt x="2462" y="2142"/>
                  </a:moveTo>
                  <a:cubicBezTo>
                    <a:pt x="2731" y="2142"/>
                    <a:pt x="2973" y="2306"/>
                    <a:pt x="3074" y="2554"/>
                  </a:cubicBezTo>
                  <a:cubicBezTo>
                    <a:pt x="3176" y="2804"/>
                    <a:pt x="3117" y="3091"/>
                    <a:pt x="2925" y="3281"/>
                  </a:cubicBezTo>
                  <a:cubicBezTo>
                    <a:pt x="2798" y="3406"/>
                    <a:pt x="2630" y="3472"/>
                    <a:pt x="2459" y="3472"/>
                  </a:cubicBezTo>
                  <a:cubicBezTo>
                    <a:pt x="2371" y="3472"/>
                    <a:pt x="2282" y="3454"/>
                    <a:pt x="2197" y="3418"/>
                  </a:cubicBezTo>
                  <a:cubicBezTo>
                    <a:pt x="1948" y="3311"/>
                    <a:pt x="1789" y="3066"/>
                    <a:pt x="1794" y="2795"/>
                  </a:cubicBezTo>
                  <a:cubicBezTo>
                    <a:pt x="1794" y="2454"/>
                    <a:pt x="2081" y="2142"/>
                    <a:pt x="2458" y="2142"/>
                  </a:cubicBezTo>
                  <a:cubicBezTo>
                    <a:pt x="2459" y="2142"/>
                    <a:pt x="2461" y="2142"/>
                    <a:pt x="2462" y="2142"/>
                  </a:cubicBezTo>
                  <a:close/>
                  <a:moveTo>
                    <a:pt x="6043" y="371"/>
                  </a:moveTo>
                  <a:cubicBezTo>
                    <a:pt x="6506" y="371"/>
                    <a:pt x="6977" y="981"/>
                    <a:pt x="7339" y="2048"/>
                  </a:cubicBezTo>
                  <a:cubicBezTo>
                    <a:pt x="7455" y="2395"/>
                    <a:pt x="7551" y="2749"/>
                    <a:pt x="7626" y="3107"/>
                  </a:cubicBezTo>
                  <a:cubicBezTo>
                    <a:pt x="7086" y="3300"/>
                    <a:pt x="6557" y="3523"/>
                    <a:pt x="6043" y="3774"/>
                  </a:cubicBezTo>
                  <a:cubicBezTo>
                    <a:pt x="5528" y="3523"/>
                    <a:pt x="5000" y="3300"/>
                    <a:pt x="4460" y="3107"/>
                  </a:cubicBezTo>
                  <a:cubicBezTo>
                    <a:pt x="4535" y="2749"/>
                    <a:pt x="4630" y="2395"/>
                    <a:pt x="4746" y="2048"/>
                  </a:cubicBezTo>
                  <a:cubicBezTo>
                    <a:pt x="5106" y="981"/>
                    <a:pt x="5579" y="371"/>
                    <a:pt x="6043" y="371"/>
                  </a:cubicBezTo>
                  <a:close/>
                  <a:moveTo>
                    <a:pt x="4388" y="3475"/>
                  </a:moveTo>
                  <a:cubicBezTo>
                    <a:pt x="4789" y="3618"/>
                    <a:pt x="5203" y="3790"/>
                    <a:pt x="5624" y="3986"/>
                  </a:cubicBezTo>
                  <a:cubicBezTo>
                    <a:pt x="5143" y="4235"/>
                    <a:pt x="4673" y="4505"/>
                    <a:pt x="4213" y="4800"/>
                  </a:cubicBezTo>
                  <a:cubicBezTo>
                    <a:pt x="4253" y="4338"/>
                    <a:pt x="4312" y="3894"/>
                    <a:pt x="4388" y="3475"/>
                  </a:cubicBezTo>
                  <a:close/>
                  <a:moveTo>
                    <a:pt x="7697" y="3475"/>
                  </a:moveTo>
                  <a:cubicBezTo>
                    <a:pt x="7774" y="3894"/>
                    <a:pt x="7833" y="4338"/>
                    <a:pt x="7872" y="4800"/>
                  </a:cubicBezTo>
                  <a:cubicBezTo>
                    <a:pt x="7411" y="4505"/>
                    <a:pt x="6941" y="4233"/>
                    <a:pt x="6463" y="3986"/>
                  </a:cubicBezTo>
                  <a:cubicBezTo>
                    <a:pt x="6882" y="3790"/>
                    <a:pt x="7298" y="3618"/>
                    <a:pt x="7697" y="3475"/>
                  </a:cubicBezTo>
                  <a:close/>
                  <a:moveTo>
                    <a:pt x="1442" y="3008"/>
                  </a:moveTo>
                  <a:cubicBezTo>
                    <a:pt x="1531" y="3462"/>
                    <a:pt x="1910" y="3801"/>
                    <a:pt x="2372" y="3840"/>
                  </a:cubicBezTo>
                  <a:cubicBezTo>
                    <a:pt x="2401" y="3842"/>
                    <a:pt x="2430" y="3843"/>
                    <a:pt x="2458" y="3843"/>
                  </a:cubicBezTo>
                  <a:cubicBezTo>
                    <a:pt x="2885" y="3843"/>
                    <a:pt x="3273" y="3580"/>
                    <a:pt x="3428" y="3176"/>
                  </a:cubicBezTo>
                  <a:cubicBezTo>
                    <a:pt x="3624" y="3226"/>
                    <a:pt x="3826" y="3285"/>
                    <a:pt x="4033" y="3352"/>
                  </a:cubicBezTo>
                  <a:cubicBezTo>
                    <a:pt x="3929" y="3916"/>
                    <a:pt x="3858" y="4485"/>
                    <a:pt x="3820" y="5056"/>
                  </a:cubicBezTo>
                  <a:cubicBezTo>
                    <a:pt x="3343" y="5376"/>
                    <a:pt x="2886" y="5722"/>
                    <a:pt x="2450" y="6093"/>
                  </a:cubicBezTo>
                  <a:cubicBezTo>
                    <a:pt x="2178" y="5849"/>
                    <a:pt x="1920" y="5591"/>
                    <a:pt x="1676" y="5317"/>
                  </a:cubicBezTo>
                  <a:lnTo>
                    <a:pt x="1676" y="5316"/>
                  </a:lnTo>
                  <a:cubicBezTo>
                    <a:pt x="934" y="4472"/>
                    <a:pt x="641" y="3757"/>
                    <a:pt x="874" y="3355"/>
                  </a:cubicBezTo>
                  <a:cubicBezTo>
                    <a:pt x="971" y="3187"/>
                    <a:pt x="1162" y="3070"/>
                    <a:pt x="1442" y="3008"/>
                  </a:cubicBezTo>
                  <a:close/>
                  <a:moveTo>
                    <a:pt x="10645" y="3008"/>
                  </a:moveTo>
                  <a:cubicBezTo>
                    <a:pt x="10925" y="3070"/>
                    <a:pt x="11116" y="3187"/>
                    <a:pt x="11213" y="3355"/>
                  </a:cubicBezTo>
                  <a:cubicBezTo>
                    <a:pt x="11446" y="3757"/>
                    <a:pt x="11153" y="4472"/>
                    <a:pt x="10409" y="5317"/>
                  </a:cubicBezTo>
                  <a:cubicBezTo>
                    <a:pt x="10167" y="5590"/>
                    <a:pt x="9909" y="5849"/>
                    <a:pt x="9637" y="6093"/>
                  </a:cubicBezTo>
                  <a:cubicBezTo>
                    <a:pt x="9201" y="5722"/>
                    <a:pt x="8742" y="5376"/>
                    <a:pt x="8267" y="5056"/>
                  </a:cubicBezTo>
                  <a:cubicBezTo>
                    <a:pt x="8228" y="4485"/>
                    <a:pt x="8158" y="3916"/>
                    <a:pt x="8054" y="3352"/>
                  </a:cubicBezTo>
                  <a:cubicBezTo>
                    <a:pt x="8261" y="3285"/>
                    <a:pt x="8462" y="3226"/>
                    <a:pt x="8659" y="3176"/>
                  </a:cubicBezTo>
                  <a:lnTo>
                    <a:pt x="8659" y="3177"/>
                  </a:lnTo>
                  <a:cubicBezTo>
                    <a:pt x="8812" y="3581"/>
                    <a:pt x="9200" y="3843"/>
                    <a:pt x="9625" y="3843"/>
                  </a:cubicBezTo>
                  <a:cubicBezTo>
                    <a:pt x="9655" y="3843"/>
                    <a:pt x="9685" y="3842"/>
                    <a:pt x="9715" y="3840"/>
                  </a:cubicBezTo>
                  <a:cubicBezTo>
                    <a:pt x="10175" y="3801"/>
                    <a:pt x="10554" y="3462"/>
                    <a:pt x="10645" y="3008"/>
                  </a:cubicBezTo>
                  <a:close/>
                  <a:moveTo>
                    <a:pt x="3793" y="5526"/>
                  </a:moveTo>
                  <a:lnTo>
                    <a:pt x="3793" y="5526"/>
                  </a:lnTo>
                  <a:cubicBezTo>
                    <a:pt x="3770" y="6052"/>
                    <a:pt x="3769" y="6595"/>
                    <a:pt x="3793" y="7155"/>
                  </a:cubicBezTo>
                  <a:cubicBezTo>
                    <a:pt x="3414" y="6889"/>
                    <a:pt x="3057" y="6617"/>
                    <a:pt x="2732" y="6341"/>
                  </a:cubicBezTo>
                  <a:cubicBezTo>
                    <a:pt x="3057" y="6066"/>
                    <a:pt x="3414" y="5792"/>
                    <a:pt x="3793" y="5526"/>
                  </a:cubicBezTo>
                  <a:close/>
                  <a:moveTo>
                    <a:pt x="8293" y="5526"/>
                  </a:moveTo>
                  <a:lnTo>
                    <a:pt x="8293" y="5526"/>
                  </a:lnTo>
                  <a:cubicBezTo>
                    <a:pt x="8673" y="5794"/>
                    <a:pt x="9029" y="6066"/>
                    <a:pt x="9353" y="6341"/>
                  </a:cubicBezTo>
                  <a:cubicBezTo>
                    <a:pt x="9029" y="6617"/>
                    <a:pt x="8673" y="6889"/>
                    <a:pt x="8293" y="7155"/>
                  </a:cubicBezTo>
                  <a:cubicBezTo>
                    <a:pt x="8317" y="6614"/>
                    <a:pt x="8317" y="6071"/>
                    <a:pt x="8293" y="5526"/>
                  </a:cubicBezTo>
                  <a:close/>
                  <a:moveTo>
                    <a:pt x="6043" y="4188"/>
                  </a:moveTo>
                  <a:cubicBezTo>
                    <a:pt x="6686" y="4510"/>
                    <a:pt x="7309" y="4868"/>
                    <a:pt x="7909" y="5265"/>
                  </a:cubicBezTo>
                  <a:cubicBezTo>
                    <a:pt x="7950" y="5981"/>
                    <a:pt x="7950" y="6700"/>
                    <a:pt x="7909" y="7418"/>
                  </a:cubicBezTo>
                  <a:cubicBezTo>
                    <a:pt x="7309" y="7813"/>
                    <a:pt x="6686" y="8173"/>
                    <a:pt x="6043" y="8494"/>
                  </a:cubicBezTo>
                  <a:cubicBezTo>
                    <a:pt x="5401" y="8173"/>
                    <a:pt x="4778" y="7813"/>
                    <a:pt x="4179" y="7418"/>
                  </a:cubicBezTo>
                  <a:cubicBezTo>
                    <a:pt x="4136" y="6701"/>
                    <a:pt x="4136" y="5981"/>
                    <a:pt x="4179" y="5265"/>
                  </a:cubicBezTo>
                  <a:lnTo>
                    <a:pt x="4178" y="5265"/>
                  </a:lnTo>
                  <a:cubicBezTo>
                    <a:pt x="4778" y="4868"/>
                    <a:pt x="5401" y="4510"/>
                    <a:pt x="6043" y="4188"/>
                  </a:cubicBezTo>
                  <a:close/>
                  <a:moveTo>
                    <a:pt x="4215" y="7884"/>
                  </a:moveTo>
                  <a:cubicBezTo>
                    <a:pt x="4666" y="8172"/>
                    <a:pt x="5136" y="8442"/>
                    <a:pt x="5624" y="8697"/>
                  </a:cubicBezTo>
                  <a:cubicBezTo>
                    <a:pt x="5203" y="8892"/>
                    <a:pt x="4789" y="9064"/>
                    <a:pt x="4390" y="9208"/>
                  </a:cubicBezTo>
                  <a:cubicBezTo>
                    <a:pt x="4313" y="8789"/>
                    <a:pt x="4254" y="8344"/>
                    <a:pt x="4215" y="7884"/>
                  </a:cubicBezTo>
                  <a:close/>
                  <a:moveTo>
                    <a:pt x="7872" y="7883"/>
                  </a:moveTo>
                  <a:lnTo>
                    <a:pt x="7872" y="7883"/>
                  </a:lnTo>
                  <a:cubicBezTo>
                    <a:pt x="7833" y="8345"/>
                    <a:pt x="7774" y="8789"/>
                    <a:pt x="7697" y="9208"/>
                  </a:cubicBezTo>
                  <a:cubicBezTo>
                    <a:pt x="7298" y="9064"/>
                    <a:pt x="6882" y="8892"/>
                    <a:pt x="6463" y="8697"/>
                  </a:cubicBezTo>
                  <a:cubicBezTo>
                    <a:pt x="6928" y="8455"/>
                    <a:pt x="7399" y="8184"/>
                    <a:pt x="7872" y="7883"/>
                  </a:cubicBezTo>
                  <a:close/>
                  <a:moveTo>
                    <a:pt x="2450" y="6588"/>
                  </a:moveTo>
                  <a:cubicBezTo>
                    <a:pt x="2886" y="6959"/>
                    <a:pt x="3345" y="7306"/>
                    <a:pt x="3820" y="7625"/>
                  </a:cubicBezTo>
                  <a:cubicBezTo>
                    <a:pt x="3859" y="8197"/>
                    <a:pt x="3931" y="8765"/>
                    <a:pt x="4033" y="9329"/>
                  </a:cubicBezTo>
                  <a:cubicBezTo>
                    <a:pt x="3686" y="9443"/>
                    <a:pt x="3332" y="9537"/>
                    <a:pt x="2972" y="9611"/>
                  </a:cubicBezTo>
                  <a:cubicBezTo>
                    <a:pt x="2593" y="9686"/>
                    <a:pt x="2253" y="9724"/>
                    <a:pt x="1961" y="9724"/>
                  </a:cubicBezTo>
                  <a:cubicBezTo>
                    <a:pt x="1406" y="9724"/>
                    <a:pt x="1024" y="9589"/>
                    <a:pt x="872" y="9326"/>
                  </a:cubicBezTo>
                  <a:cubicBezTo>
                    <a:pt x="641" y="8924"/>
                    <a:pt x="934" y="8209"/>
                    <a:pt x="1676" y="7365"/>
                  </a:cubicBezTo>
                  <a:cubicBezTo>
                    <a:pt x="1920" y="7091"/>
                    <a:pt x="2178" y="6832"/>
                    <a:pt x="2450" y="6588"/>
                  </a:cubicBezTo>
                  <a:close/>
                  <a:moveTo>
                    <a:pt x="9637" y="6588"/>
                  </a:moveTo>
                  <a:cubicBezTo>
                    <a:pt x="9909" y="6832"/>
                    <a:pt x="10167" y="7091"/>
                    <a:pt x="10409" y="7364"/>
                  </a:cubicBezTo>
                  <a:cubicBezTo>
                    <a:pt x="11153" y="8209"/>
                    <a:pt x="11444" y="8924"/>
                    <a:pt x="11213" y="9326"/>
                  </a:cubicBezTo>
                  <a:cubicBezTo>
                    <a:pt x="11062" y="9589"/>
                    <a:pt x="10681" y="9724"/>
                    <a:pt x="10125" y="9724"/>
                  </a:cubicBezTo>
                  <a:cubicBezTo>
                    <a:pt x="9833" y="9724"/>
                    <a:pt x="9493" y="9686"/>
                    <a:pt x="9113" y="9611"/>
                  </a:cubicBezTo>
                  <a:cubicBezTo>
                    <a:pt x="8755" y="9537"/>
                    <a:pt x="8401" y="9443"/>
                    <a:pt x="8054" y="9329"/>
                  </a:cubicBezTo>
                  <a:cubicBezTo>
                    <a:pt x="8156" y="8765"/>
                    <a:pt x="8228" y="8197"/>
                    <a:pt x="8267" y="7625"/>
                  </a:cubicBezTo>
                  <a:cubicBezTo>
                    <a:pt x="8742" y="7305"/>
                    <a:pt x="9199" y="6959"/>
                    <a:pt x="9637" y="6588"/>
                  </a:cubicBezTo>
                  <a:close/>
                  <a:moveTo>
                    <a:pt x="4775" y="10548"/>
                  </a:moveTo>
                  <a:cubicBezTo>
                    <a:pt x="4918" y="10548"/>
                    <a:pt x="5061" y="10594"/>
                    <a:pt x="5180" y="10684"/>
                  </a:cubicBezTo>
                  <a:cubicBezTo>
                    <a:pt x="5393" y="10848"/>
                    <a:pt x="5487" y="11125"/>
                    <a:pt x="5417" y="11385"/>
                  </a:cubicBezTo>
                  <a:cubicBezTo>
                    <a:pt x="5348" y="11644"/>
                    <a:pt x="5129" y="11837"/>
                    <a:pt x="4863" y="11872"/>
                  </a:cubicBezTo>
                  <a:cubicBezTo>
                    <a:pt x="4834" y="11876"/>
                    <a:pt x="4804" y="11878"/>
                    <a:pt x="4776" y="11878"/>
                  </a:cubicBezTo>
                  <a:cubicBezTo>
                    <a:pt x="4540" y="11878"/>
                    <a:pt x="4319" y="11753"/>
                    <a:pt x="4199" y="11546"/>
                  </a:cubicBezTo>
                  <a:cubicBezTo>
                    <a:pt x="4015" y="11227"/>
                    <a:pt x="4125" y="10821"/>
                    <a:pt x="4442" y="10636"/>
                  </a:cubicBezTo>
                  <a:cubicBezTo>
                    <a:pt x="4546" y="10577"/>
                    <a:pt x="4661" y="10548"/>
                    <a:pt x="4775" y="10548"/>
                  </a:cubicBezTo>
                  <a:close/>
                  <a:moveTo>
                    <a:pt x="6043" y="8908"/>
                  </a:moveTo>
                  <a:cubicBezTo>
                    <a:pt x="6557" y="9160"/>
                    <a:pt x="7086" y="9383"/>
                    <a:pt x="7626" y="9577"/>
                  </a:cubicBezTo>
                  <a:cubicBezTo>
                    <a:pt x="7551" y="9934"/>
                    <a:pt x="7455" y="10287"/>
                    <a:pt x="7341" y="10635"/>
                  </a:cubicBezTo>
                  <a:lnTo>
                    <a:pt x="7339" y="10635"/>
                  </a:lnTo>
                  <a:cubicBezTo>
                    <a:pt x="6979" y="11700"/>
                    <a:pt x="6506" y="12312"/>
                    <a:pt x="6043" y="12312"/>
                  </a:cubicBezTo>
                  <a:cubicBezTo>
                    <a:pt x="5848" y="12312"/>
                    <a:pt x="5653" y="12203"/>
                    <a:pt x="5458" y="11993"/>
                  </a:cubicBezTo>
                  <a:cubicBezTo>
                    <a:pt x="5807" y="11687"/>
                    <a:pt x="5911" y="11189"/>
                    <a:pt x="5713" y="10772"/>
                  </a:cubicBezTo>
                  <a:cubicBezTo>
                    <a:pt x="5541" y="10403"/>
                    <a:pt x="5172" y="10176"/>
                    <a:pt x="4775" y="10176"/>
                  </a:cubicBezTo>
                  <a:cubicBezTo>
                    <a:pt x="4720" y="10176"/>
                    <a:pt x="4665" y="10180"/>
                    <a:pt x="4609" y="10189"/>
                  </a:cubicBezTo>
                  <a:cubicBezTo>
                    <a:pt x="4557" y="9993"/>
                    <a:pt x="4506" y="9789"/>
                    <a:pt x="4461" y="9576"/>
                  </a:cubicBezTo>
                  <a:cubicBezTo>
                    <a:pt x="5001" y="9383"/>
                    <a:pt x="5528" y="9160"/>
                    <a:pt x="6043" y="8908"/>
                  </a:cubicBezTo>
                  <a:close/>
                  <a:moveTo>
                    <a:pt x="6044" y="0"/>
                  </a:moveTo>
                  <a:cubicBezTo>
                    <a:pt x="5401" y="0"/>
                    <a:pt x="4816" y="685"/>
                    <a:pt x="4394" y="1929"/>
                  </a:cubicBezTo>
                  <a:cubicBezTo>
                    <a:pt x="4280" y="2276"/>
                    <a:pt x="4183" y="2629"/>
                    <a:pt x="4106" y="2988"/>
                  </a:cubicBezTo>
                  <a:cubicBezTo>
                    <a:pt x="3898" y="2921"/>
                    <a:pt x="3695" y="2862"/>
                    <a:pt x="3496" y="2811"/>
                  </a:cubicBezTo>
                  <a:lnTo>
                    <a:pt x="3496" y="2808"/>
                  </a:lnTo>
                  <a:cubicBezTo>
                    <a:pt x="3495" y="2269"/>
                    <a:pt x="3084" y="1822"/>
                    <a:pt x="2547" y="1776"/>
                  </a:cubicBezTo>
                  <a:cubicBezTo>
                    <a:pt x="2517" y="1773"/>
                    <a:pt x="2487" y="1772"/>
                    <a:pt x="2457" y="1772"/>
                  </a:cubicBezTo>
                  <a:cubicBezTo>
                    <a:pt x="1958" y="1772"/>
                    <a:pt x="1524" y="2132"/>
                    <a:pt x="1437" y="2632"/>
                  </a:cubicBezTo>
                  <a:cubicBezTo>
                    <a:pt x="1010" y="2711"/>
                    <a:pt x="713" y="2890"/>
                    <a:pt x="552" y="3169"/>
                  </a:cubicBezTo>
                  <a:cubicBezTo>
                    <a:pt x="230" y="3727"/>
                    <a:pt x="531" y="4575"/>
                    <a:pt x="1397" y="5563"/>
                  </a:cubicBezTo>
                  <a:cubicBezTo>
                    <a:pt x="1641" y="5835"/>
                    <a:pt x="1897" y="6096"/>
                    <a:pt x="2170" y="6341"/>
                  </a:cubicBezTo>
                  <a:cubicBezTo>
                    <a:pt x="1346" y="7088"/>
                    <a:pt x="1" y="8556"/>
                    <a:pt x="552" y="9512"/>
                  </a:cubicBezTo>
                  <a:cubicBezTo>
                    <a:pt x="809" y="9958"/>
                    <a:pt x="1379" y="10093"/>
                    <a:pt x="1971" y="10093"/>
                  </a:cubicBezTo>
                  <a:cubicBezTo>
                    <a:pt x="2345" y="10093"/>
                    <a:pt x="2728" y="10039"/>
                    <a:pt x="3047" y="9975"/>
                  </a:cubicBezTo>
                  <a:cubicBezTo>
                    <a:pt x="3406" y="9902"/>
                    <a:pt x="3759" y="9808"/>
                    <a:pt x="4108" y="9697"/>
                  </a:cubicBezTo>
                  <a:cubicBezTo>
                    <a:pt x="4154" y="9910"/>
                    <a:pt x="4205" y="10116"/>
                    <a:pt x="4261" y="10313"/>
                  </a:cubicBezTo>
                  <a:lnTo>
                    <a:pt x="4258" y="10315"/>
                  </a:lnTo>
                  <a:cubicBezTo>
                    <a:pt x="3762" y="10601"/>
                    <a:pt x="3592" y="11235"/>
                    <a:pt x="3879" y="11730"/>
                  </a:cubicBezTo>
                  <a:lnTo>
                    <a:pt x="3877" y="11732"/>
                  </a:lnTo>
                  <a:cubicBezTo>
                    <a:pt x="4066" y="12060"/>
                    <a:pt x="4413" y="12250"/>
                    <a:pt x="4775" y="12250"/>
                  </a:cubicBezTo>
                  <a:cubicBezTo>
                    <a:pt x="4895" y="12250"/>
                    <a:pt x="5016" y="12229"/>
                    <a:pt x="5133" y="12186"/>
                  </a:cubicBezTo>
                  <a:cubicBezTo>
                    <a:pt x="5415" y="12515"/>
                    <a:pt x="5719" y="12683"/>
                    <a:pt x="6043" y="12683"/>
                  </a:cubicBezTo>
                  <a:cubicBezTo>
                    <a:pt x="7146" y="12683"/>
                    <a:pt x="7743" y="10786"/>
                    <a:pt x="7981" y="9695"/>
                  </a:cubicBezTo>
                  <a:cubicBezTo>
                    <a:pt x="8556" y="9880"/>
                    <a:pt x="9398" y="10093"/>
                    <a:pt x="10134" y="10093"/>
                  </a:cubicBezTo>
                  <a:cubicBezTo>
                    <a:pt x="10746" y="10093"/>
                    <a:pt x="11285" y="9946"/>
                    <a:pt x="11535" y="9512"/>
                  </a:cubicBezTo>
                  <a:cubicBezTo>
                    <a:pt x="12088" y="8556"/>
                    <a:pt x="10744" y="7091"/>
                    <a:pt x="9917" y="6341"/>
                  </a:cubicBezTo>
                  <a:cubicBezTo>
                    <a:pt x="10190" y="6096"/>
                    <a:pt x="10446" y="5837"/>
                    <a:pt x="10690" y="5563"/>
                  </a:cubicBezTo>
                  <a:cubicBezTo>
                    <a:pt x="11556" y="4575"/>
                    <a:pt x="11857" y="3727"/>
                    <a:pt x="11535" y="3169"/>
                  </a:cubicBezTo>
                  <a:cubicBezTo>
                    <a:pt x="11374" y="2890"/>
                    <a:pt x="11077" y="2709"/>
                    <a:pt x="10650" y="2632"/>
                  </a:cubicBezTo>
                  <a:cubicBezTo>
                    <a:pt x="10597" y="2333"/>
                    <a:pt x="10417" y="2072"/>
                    <a:pt x="10156" y="1916"/>
                  </a:cubicBezTo>
                  <a:cubicBezTo>
                    <a:pt x="10126" y="1898"/>
                    <a:pt x="10094" y="1890"/>
                    <a:pt x="10061" y="1890"/>
                  </a:cubicBezTo>
                  <a:cubicBezTo>
                    <a:pt x="9998" y="1890"/>
                    <a:pt x="9936" y="1922"/>
                    <a:pt x="9901" y="1981"/>
                  </a:cubicBezTo>
                  <a:cubicBezTo>
                    <a:pt x="9849" y="2069"/>
                    <a:pt x="9879" y="2183"/>
                    <a:pt x="9967" y="2234"/>
                  </a:cubicBezTo>
                  <a:cubicBezTo>
                    <a:pt x="10225" y="2387"/>
                    <a:pt x="10349" y="2693"/>
                    <a:pt x="10269" y="2983"/>
                  </a:cubicBezTo>
                  <a:cubicBezTo>
                    <a:pt x="10191" y="3273"/>
                    <a:pt x="9928" y="3472"/>
                    <a:pt x="9629" y="3473"/>
                  </a:cubicBezTo>
                  <a:cubicBezTo>
                    <a:pt x="9328" y="3472"/>
                    <a:pt x="9065" y="3273"/>
                    <a:pt x="8987" y="2983"/>
                  </a:cubicBezTo>
                  <a:cubicBezTo>
                    <a:pt x="8908" y="2693"/>
                    <a:pt x="9032" y="2387"/>
                    <a:pt x="9290" y="2234"/>
                  </a:cubicBezTo>
                  <a:cubicBezTo>
                    <a:pt x="9376" y="2182"/>
                    <a:pt x="9403" y="2069"/>
                    <a:pt x="9352" y="1983"/>
                  </a:cubicBezTo>
                  <a:cubicBezTo>
                    <a:pt x="9317" y="1924"/>
                    <a:pt x="9255" y="1892"/>
                    <a:pt x="9192" y="1892"/>
                  </a:cubicBezTo>
                  <a:cubicBezTo>
                    <a:pt x="9161" y="1892"/>
                    <a:pt x="9129" y="1900"/>
                    <a:pt x="9100" y="1916"/>
                  </a:cubicBezTo>
                  <a:cubicBezTo>
                    <a:pt x="8787" y="2102"/>
                    <a:pt x="8592" y="2441"/>
                    <a:pt x="8592" y="2808"/>
                  </a:cubicBezTo>
                  <a:lnTo>
                    <a:pt x="8592" y="2811"/>
                  </a:lnTo>
                  <a:cubicBezTo>
                    <a:pt x="8393" y="2862"/>
                    <a:pt x="8189" y="2921"/>
                    <a:pt x="7981" y="2988"/>
                  </a:cubicBezTo>
                  <a:cubicBezTo>
                    <a:pt x="7904" y="2629"/>
                    <a:pt x="7809" y="2276"/>
                    <a:pt x="7693" y="1929"/>
                  </a:cubicBezTo>
                  <a:cubicBezTo>
                    <a:pt x="7272" y="685"/>
                    <a:pt x="6686" y="0"/>
                    <a:pt x="6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45"/>
            <p:cNvSpPr/>
            <p:nvPr/>
          </p:nvSpPr>
          <p:spPr>
            <a:xfrm>
              <a:off x="8194515" y="3937377"/>
              <a:ext cx="81683" cy="83313"/>
            </a:xfrm>
            <a:custGeom>
              <a:avLst/>
              <a:gdLst/>
              <a:ahLst/>
              <a:cxnLst/>
              <a:rect l="l" t="t" r="r" b="b"/>
              <a:pathLst>
                <a:path w="2757" h="2812" extrusionOk="0">
                  <a:moveTo>
                    <a:pt x="1407" y="1"/>
                  </a:moveTo>
                  <a:cubicBezTo>
                    <a:pt x="1322" y="1"/>
                    <a:pt x="1237" y="8"/>
                    <a:pt x="1151" y="24"/>
                  </a:cubicBezTo>
                  <a:cubicBezTo>
                    <a:pt x="484" y="147"/>
                    <a:pt x="0" y="728"/>
                    <a:pt x="0" y="1406"/>
                  </a:cubicBezTo>
                  <a:cubicBezTo>
                    <a:pt x="0" y="2085"/>
                    <a:pt x="484" y="2666"/>
                    <a:pt x="1151" y="2789"/>
                  </a:cubicBezTo>
                  <a:cubicBezTo>
                    <a:pt x="1237" y="2804"/>
                    <a:pt x="1322" y="2812"/>
                    <a:pt x="1407" y="2812"/>
                  </a:cubicBezTo>
                  <a:cubicBezTo>
                    <a:pt x="1981" y="2812"/>
                    <a:pt x="2509" y="2459"/>
                    <a:pt x="2720" y="1906"/>
                  </a:cubicBezTo>
                  <a:cubicBezTo>
                    <a:pt x="2757" y="1809"/>
                    <a:pt x="2707" y="1703"/>
                    <a:pt x="2612" y="1666"/>
                  </a:cubicBezTo>
                  <a:cubicBezTo>
                    <a:pt x="2590" y="1658"/>
                    <a:pt x="2568" y="1654"/>
                    <a:pt x="2546" y="1654"/>
                  </a:cubicBezTo>
                  <a:cubicBezTo>
                    <a:pt x="2471" y="1654"/>
                    <a:pt x="2400" y="1700"/>
                    <a:pt x="2373" y="1774"/>
                  </a:cubicBezTo>
                  <a:cubicBezTo>
                    <a:pt x="2217" y="2181"/>
                    <a:pt x="1828" y="2441"/>
                    <a:pt x="1406" y="2441"/>
                  </a:cubicBezTo>
                  <a:cubicBezTo>
                    <a:pt x="1344" y="2441"/>
                    <a:pt x="1281" y="2436"/>
                    <a:pt x="1218" y="2424"/>
                  </a:cubicBezTo>
                  <a:cubicBezTo>
                    <a:pt x="726" y="2335"/>
                    <a:pt x="370" y="1906"/>
                    <a:pt x="370" y="1406"/>
                  </a:cubicBezTo>
                  <a:cubicBezTo>
                    <a:pt x="370" y="906"/>
                    <a:pt x="726" y="478"/>
                    <a:pt x="1218" y="389"/>
                  </a:cubicBezTo>
                  <a:cubicBezTo>
                    <a:pt x="1281" y="377"/>
                    <a:pt x="1344" y="371"/>
                    <a:pt x="1406" y="371"/>
                  </a:cubicBezTo>
                  <a:cubicBezTo>
                    <a:pt x="1828" y="371"/>
                    <a:pt x="2217" y="632"/>
                    <a:pt x="2373" y="1038"/>
                  </a:cubicBezTo>
                  <a:cubicBezTo>
                    <a:pt x="2400" y="1113"/>
                    <a:pt x="2471" y="1159"/>
                    <a:pt x="2546" y="1159"/>
                  </a:cubicBezTo>
                  <a:cubicBezTo>
                    <a:pt x="2568" y="1159"/>
                    <a:pt x="2590" y="1155"/>
                    <a:pt x="2612" y="1147"/>
                  </a:cubicBezTo>
                  <a:cubicBezTo>
                    <a:pt x="2707" y="1110"/>
                    <a:pt x="2757" y="1002"/>
                    <a:pt x="2720" y="906"/>
                  </a:cubicBezTo>
                  <a:cubicBezTo>
                    <a:pt x="2509" y="354"/>
                    <a:pt x="1981" y="1"/>
                    <a:pt x="14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" name="Google Shape;8572;p69">
            <a:extLst>
              <a:ext uri="{FF2B5EF4-FFF2-40B4-BE49-F238E27FC236}">
                <a16:creationId xmlns:a16="http://schemas.microsoft.com/office/drawing/2014/main" id="{0353C3EE-77DF-E811-4116-CBE91C15A76B}"/>
              </a:ext>
            </a:extLst>
          </p:cNvPr>
          <p:cNvGrpSpPr/>
          <p:nvPr/>
        </p:nvGrpSpPr>
        <p:grpSpPr>
          <a:xfrm>
            <a:off x="2503564" y="3132649"/>
            <a:ext cx="243124" cy="303136"/>
            <a:chOff x="5864861" y="2772517"/>
            <a:chExt cx="284366" cy="344097"/>
          </a:xfrm>
        </p:grpSpPr>
        <p:sp>
          <p:nvSpPr>
            <p:cNvPr id="3" name="Google Shape;8573;p69">
              <a:extLst>
                <a:ext uri="{FF2B5EF4-FFF2-40B4-BE49-F238E27FC236}">
                  <a16:creationId xmlns:a16="http://schemas.microsoft.com/office/drawing/2014/main" id="{DD5E89B8-586D-09AF-9918-0EC633C798A9}"/>
                </a:ext>
              </a:extLst>
            </p:cNvPr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 w="9525">
              <a:solidFill>
                <a:schemeClr val="l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" name="Google Shape;8574;p69">
              <a:extLst>
                <a:ext uri="{FF2B5EF4-FFF2-40B4-BE49-F238E27FC236}">
                  <a16:creationId xmlns:a16="http://schemas.microsoft.com/office/drawing/2014/main" id="{7CDD4248-C2A9-1A4C-B9FF-D0CC94F1DA54}"/>
                </a:ext>
              </a:extLst>
            </p:cNvPr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 w="9525">
              <a:solidFill>
                <a:schemeClr val="l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" name="Google Shape;8575;p69">
              <a:extLst>
                <a:ext uri="{FF2B5EF4-FFF2-40B4-BE49-F238E27FC236}">
                  <a16:creationId xmlns:a16="http://schemas.microsoft.com/office/drawing/2014/main" id="{F7BABE2F-739C-39AF-BB38-4AB628B8F976}"/>
                </a:ext>
              </a:extLst>
            </p:cNvPr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 w="9525">
              <a:solidFill>
                <a:schemeClr val="l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8576;p69">
              <a:extLst>
                <a:ext uri="{FF2B5EF4-FFF2-40B4-BE49-F238E27FC236}">
                  <a16:creationId xmlns:a16="http://schemas.microsoft.com/office/drawing/2014/main" id="{693BDFEA-B852-0C38-FE25-CB277D125DD2}"/>
                </a:ext>
              </a:extLst>
            </p:cNvPr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 w="9525">
              <a:solidFill>
                <a:schemeClr val="l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" name="Google Shape;8577;p69">
              <a:extLst>
                <a:ext uri="{FF2B5EF4-FFF2-40B4-BE49-F238E27FC236}">
                  <a16:creationId xmlns:a16="http://schemas.microsoft.com/office/drawing/2014/main" id="{B9548E42-E59F-B201-CBCC-D3D3BD06637C}"/>
                </a:ext>
              </a:extLst>
            </p:cNvPr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 w="9525">
              <a:solidFill>
                <a:schemeClr val="l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" name="Google Shape;8578;p69">
              <a:extLst>
                <a:ext uri="{FF2B5EF4-FFF2-40B4-BE49-F238E27FC236}">
                  <a16:creationId xmlns:a16="http://schemas.microsoft.com/office/drawing/2014/main" id="{EC6041E0-E224-D8CB-53A8-5A483999E781}"/>
                </a:ext>
              </a:extLst>
            </p:cNvPr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 w="9525">
              <a:solidFill>
                <a:schemeClr val="l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9" name="Google Shape;8538;p69">
            <a:extLst>
              <a:ext uri="{FF2B5EF4-FFF2-40B4-BE49-F238E27FC236}">
                <a16:creationId xmlns:a16="http://schemas.microsoft.com/office/drawing/2014/main" id="{204B3B73-C121-2CC6-6BB8-41288540BDFA}"/>
              </a:ext>
            </a:extLst>
          </p:cNvPr>
          <p:cNvGrpSpPr/>
          <p:nvPr/>
        </p:nvGrpSpPr>
        <p:grpSpPr>
          <a:xfrm>
            <a:off x="2007930" y="3961421"/>
            <a:ext cx="285499" cy="318691"/>
            <a:chOff x="3079916" y="2744477"/>
            <a:chExt cx="332729" cy="372518"/>
          </a:xfrm>
        </p:grpSpPr>
        <p:sp>
          <p:nvSpPr>
            <p:cNvPr id="10" name="Google Shape;8539;p69">
              <a:extLst>
                <a:ext uri="{FF2B5EF4-FFF2-40B4-BE49-F238E27FC236}">
                  <a16:creationId xmlns:a16="http://schemas.microsoft.com/office/drawing/2014/main" id="{E7FD805B-72B2-7CA8-5F63-3998BF4259C8}"/>
                </a:ext>
              </a:extLst>
            </p:cNvPr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l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8540;p69">
              <a:extLst>
                <a:ext uri="{FF2B5EF4-FFF2-40B4-BE49-F238E27FC236}">
                  <a16:creationId xmlns:a16="http://schemas.microsoft.com/office/drawing/2014/main" id="{2F858365-A1D8-7694-C1F7-7A8D5944F24B}"/>
                </a:ext>
              </a:extLst>
            </p:cNvPr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l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" name="Google Shape;8541;p69">
              <a:extLst>
                <a:ext uri="{FF2B5EF4-FFF2-40B4-BE49-F238E27FC236}">
                  <a16:creationId xmlns:a16="http://schemas.microsoft.com/office/drawing/2014/main" id="{BB393914-89BF-87A3-A489-758CC46ACACB}"/>
                </a:ext>
              </a:extLst>
            </p:cNvPr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l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3" name="Google Shape;748;p56">
            <a:extLst>
              <a:ext uri="{FF2B5EF4-FFF2-40B4-BE49-F238E27FC236}">
                <a16:creationId xmlns:a16="http://schemas.microsoft.com/office/drawing/2014/main" id="{16DCC29D-64C6-8295-18F8-63C09D82D96F}"/>
              </a:ext>
            </a:extLst>
          </p:cNvPr>
          <p:cNvGrpSpPr/>
          <p:nvPr/>
        </p:nvGrpSpPr>
        <p:grpSpPr>
          <a:xfrm>
            <a:off x="1939518" y="1339322"/>
            <a:ext cx="377286" cy="352656"/>
            <a:chOff x="1552859" y="1990406"/>
            <a:chExt cx="375825" cy="375825"/>
          </a:xfrm>
        </p:grpSpPr>
        <p:sp>
          <p:nvSpPr>
            <p:cNvPr id="14" name="Google Shape;749;p56">
              <a:extLst>
                <a:ext uri="{FF2B5EF4-FFF2-40B4-BE49-F238E27FC236}">
                  <a16:creationId xmlns:a16="http://schemas.microsoft.com/office/drawing/2014/main" id="{2FA85A90-536D-F278-8744-BC036FF05537}"/>
                </a:ext>
              </a:extLst>
            </p:cNvPr>
            <p:cNvSpPr/>
            <p:nvPr/>
          </p:nvSpPr>
          <p:spPr>
            <a:xfrm>
              <a:off x="1656941" y="2199042"/>
              <a:ext cx="90127" cy="57714"/>
            </a:xfrm>
            <a:custGeom>
              <a:avLst/>
              <a:gdLst/>
              <a:ahLst/>
              <a:cxnLst/>
              <a:rect l="l" t="t" r="r" b="b"/>
              <a:pathLst>
                <a:path w="3042" h="1948" extrusionOk="0">
                  <a:moveTo>
                    <a:pt x="1220" y="372"/>
                  </a:moveTo>
                  <a:cubicBezTo>
                    <a:pt x="1355" y="372"/>
                    <a:pt x="1502" y="390"/>
                    <a:pt x="1656" y="429"/>
                  </a:cubicBezTo>
                  <a:cubicBezTo>
                    <a:pt x="2226" y="572"/>
                    <a:pt x="2618" y="954"/>
                    <a:pt x="2548" y="1234"/>
                  </a:cubicBezTo>
                  <a:cubicBezTo>
                    <a:pt x="2499" y="1427"/>
                    <a:pt x="2212" y="1576"/>
                    <a:pt x="1817" y="1576"/>
                  </a:cubicBezTo>
                  <a:cubicBezTo>
                    <a:pt x="1682" y="1576"/>
                    <a:pt x="1535" y="1558"/>
                    <a:pt x="1381" y="1519"/>
                  </a:cubicBezTo>
                  <a:cubicBezTo>
                    <a:pt x="774" y="1367"/>
                    <a:pt x="424" y="972"/>
                    <a:pt x="489" y="714"/>
                  </a:cubicBezTo>
                  <a:cubicBezTo>
                    <a:pt x="538" y="521"/>
                    <a:pt x="825" y="372"/>
                    <a:pt x="1220" y="372"/>
                  </a:cubicBezTo>
                  <a:close/>
                  <a:moveTo>
                    <a:pt x="1216" y="0"/>
                  </a:moveTo>
                  <a:cubicBezTo>
                    <a:pt x="666" y="0"/>
                    <a:pt x="227" y="234"/>
                    <a:pt x="129" y="623"/>
                  </a:cubicBezTo>
                  <a:cubicBezTo>
                    <a:pt x="0" y="1131"/>
                    <a:pt x="510" y="1682"/>
                    <a:pt x="1290" y="1879"/>
                  </a:cubicBezTo>
                  <a:cubicBezTo>
                    <a:pt x="1473" y="1926"/>
                    <a:pt x="1652" y="1948"/>
                    <a:pt x="1821" y="1948"/>
                  </a:cubicBezTo>
                  <a:cubicBezTo>
                    <a:pt x="2370" y="1948"/>
                    <a:pt x="2809" y="1714"/>
                    <a:pt x="2908" y="1325"/>
                  </a:cubicBezTo>
                  <a:cubicBezTo>
                    <a:pt x="3042" y="796"/>
                    <a:pt x="2494" y="257"/>
                    <a:pt x="1747" y="69"/>
                  </a:cubicBezTo>
                  <a:cubicBezTo>
                    <a:pt x="1564" y="22"/>
                    <a:pt x="1385" y="0"/>
                    <a:pt x="1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750;p56">
              <a:extLst>
                <a:ext uri="{FF2B5EF4-FFF2-40B4-BE49-F238E27FC236}">
                  <a16:creationId xmlns:a16="http://schemas.microsoft.com/office/drawing/2014/main" id="{5AE097ED-0324-9B56-B1B5-BB544DF1D409}"/>
                </a:ext>
              </a:extLst>
            </p:cNvPr>
            <p:cNvSpPr/>
            <p:nvPr/>
          </p:nvSpPr>
          <p:spPr>
            <a:xfrm>
              <a:off x="1552859" y="1990406"/>
              <a:ext cx="375825" cy="375825"/>
            </a:xfrm>
            <a:custGeom>
              <a:avLst/>
              <a:gdLst/>
              <a:ahLst/>
              <a:cxnLst/>
              <a:rect l="l" t="t" r="r" b="b"/>
              <a:pathLst>
                <a:path w="12685" h="12685" extrusionOk="0">
                  <a:moveTo>
                    <a:pt x="6332" y="373"/>
                  </a:moveTo>
                  <a:cubicBezTo>
                    <a:pt x="6335" y="373"/>
                    <a:pt x="6338" y="373"/>
                    <a:pt x="6341" y="373"/>
                  </a:cubicBezTo>
                  <a:lnTo>
                    <a:pt x="6343" y="373"/>
                  </a:lnTo>
                  <a:cubicBezTo>
                    <a:pt x="6345" y="373"/>
                    <a:pt x="6348" y="373"/>
                    <a:pt x="6350" y="373"/>
                  </a:cubicBezTo>
                  <a:cubicBezTo>
                    <a:pt x="7669" y="373"/>
                    <a:pt x="8952" y="812"/>
                    <a:pt x="9995" y="1623"/>
                  </a:cubicBezTo>
                  <a:cubicBezTo>
                    <a:pt x="9601" y="1727"/>
                    <a:pt x="9240" y="1879"/>
                    <a:pt x="8886" y="2027"/>
                  </a:cubicBezTo>
                  <a:cubicBezTo>
                    <a:pt x="8488" y="2196"/>
                    <a:pt x="8112" y="2356"/>
                    <a:pt x="7752" y="2408"/>
                  </a:cubicBezTo>
                  <a:lnTo>
                    <a:pt x="7736" y="2411"/>
                  </a:lnTo>
                  <a:cubicBezTo>
                    <a:pt x="7428" y="2457"/>
                    <a:pt x="7205" y="2490"/>
                    <a:pt x="6999" y="2490"/>
                  </a:cubicBezTo>
                  <a:cubicBezTo>
                    <a:pt x="6459" y="2490"/>
                    <a:pt x="6044" y="2261"/>
                    <a:pt x="4539" y="1432"/>
                  </a:cubicBezTo>
                  <a:cubicBezTo>
                    <a:pt x="4211" y="1252"/>
                    <a:pt x="3903" y="1120"/>
                    <a:pt x="3609" y="1035"/>
                  </a:cubicBezTo>
                  <a:cubicBezTo>
                    <a:pt x="4450" y="601"/>
                    <a:pt x="5384" y="373"/>
                    <a:pt x="6332" y="373"/>
                  </a:cubicBezTo>
                  <a:close/>
                  <a:moveTo>
                    <a:pt x="3129" y="1312"/>
                  </a:moveTo>
                  <a:cubicBezTo>
                    <a:pt x="3508" y="1365"/>
                    <a:pt x="3910" y="1512"/>
                    <a:pt x="4359" y="1758"/>
                  </a:cubicBezTo>
                  <a:cubicBezTo>
                    <a:pt x="5915" y="2614"/>
                    <a:pt x="6384" y="2860"/>
                    <a:pt x="6996" y="2860"/>
                  </a:cubicBezTo>
                  <a:cubicBezTo>
                    <a:pt x="7222" y="2860"/>
                    <a:pt x="7466" y="2827"/>
                    <a:pt x="7791" y="2779"/>
                  </a:cubicBezTo>
                  <a:lnTo>
                    <a:pt x="7807" y="2776"/>
                  </a:lnTo>
                  <a:cubicBezTo>
                    <a:pt x="8213" y="2717"/>
                    <a:pt x="8611" y="2548"/>
                    <a:pt x="9031" y="2370"/>
                  </a:cubicBezTo>
                  <a:cubicBezTo>
                    <a:pt x="9452" y="2193"/>
                    <a:pt x="9882" y="2010"/>
                    <a:pt x="10351" y="1924"/>
                  </a:cubicBezTo>
                  <a:cubicBezTo>
                    <a:pt x="10832" y="2360"/>
                    <a:pt x="11240" y="2872"/>
                    <a:pt x="11557" y="3438"/>
                  </a:cubicBezTo>
                  <a:cubicBezTo>
                    <a:pt x="11526" y="3437"/>
                    <a:pt x="11496" y="3437"/>
                    <a:pt x="11466" y="3437"/>
                  </a:cubicBezTo>
                  <a:cubicBezTo>
                    <a:pt x="10308" y="3437"/>
                    <a:pt x="9445" y="4258"/>
                    <a:pt x="8627" y="4403"/>
                  </a:cubicBezTo>
                  <a:cubicBezTo>
                    <a:pt x="8356" y="4451"/>
                    <a:pt x="8160" y="4486"/>
                    <a:pt x="7980" y="4486"/>
                  </a:cubicBezTo>
                  <a:cubicBezTo>
                    <a:pt x="7504" y="4486"/>
                    <a:pt x="7136" y="4245"/>
                    <a:pt x="5797" y="3372"/>
                  </a:cubicBezTo>
                  <a:cubicBezTo>
                    <a:pt x="5315" y="3057"/>
                    <a:pt x="4795" y="2822"/>
                    <a:pt x="4227" y="2822"/>
                  </a:cubicBezTo>
                  <a:cubicBezTo>
                    <a:pt x="4162" y="2822"/>
                    <a:pt x="4097" y="2825"/>
                    <a:pt x="4031" y="2832"/>
                  </a:cubicBezTo>
                  <a:cubicBezTo>
                    <a:pt x="3379" y="2895"/>
                    <a:pt x="2840" y="3246"/>
                    <a:pt x="2139" y="3579"/>
                  </a:cubicBezTo>
                  <a:cubicBezTo>
                    <a:pt x="1804" y="3737"/>
                    <a:pt x="1424" y="3817"/>
                    <a:pt x="1005" y="3817"/>
                  </a:cubicBezTo>
                  <a:cubicBezTo>
                    <a:pt x="981" y="3817"/>
                    <a:pt x="957" y="3816"/>
                    <a:pt x="933" y="3816"/>
                  </a:cubicBezTo>
                  <a:cubicBezTo>
                    <a:pt x="1416" y="2792"/>
                    <a:pt x="2177" y="1924"/>
                    <a:pt x="3129" y="1312"/>
                  </a:cubicBezTo>
                  <a:close/>
                  <a:moveTo>
                    <a:pt x="4231" y="3193"/>
                  </a:moveTo>
                  <a:cubicBezTo>
                    <a:pt x="4621" y="3193"/>
                    <a:pt x="5050" y="3329"/>
                    <a:pt x="5595" y="3684"/>
                  </a:cubicBezTo>
                  <a:cubicBezTo>
                    <a:pt x="6991" y="4596"/>
                    <a:pt x="7415" y="4859"/>
                    <a:pt x="7967" y="4859"/>
                  </a:cubicBezTo>
                  <a:cubicBezTo>
                    <a:pt x="8174" y="4859"/>
                    <a:pt x="8399" y="4822"/>
                    <a:pt x="8706" y="4768"/>
                  </a:cubicBezTo>
                  <a:cubicBezTo>
                    <a:pt x="9581" y="4613"/>
                    <a:pt x="10413" y="3810"/>
                    <a:pt x="11468" y="3810"/>
                  </a:cubicBezTo>
                  <a:cubicBezTo>
                    <a:pt x="11562" y="3810"/>
                    <a:pt x="11658" y="3816"/>
                    <a:pt x="11756" y="3830"/>
                  </a:cubicBezTo>
                  <a:cubicBezTo>
                    <a:pt x="12014" y="4383"/>
                    <a:pt x="12186" y="4970"/>
                    <a:pt x="12264" y="5576"/>
                  </a:cubicBezTo>
                  <a:cubicBezTo>
                    <a:pt x="11039" y="5690"/>
                    <a:pt x="10726" y="5951"/>
                    <a:pt x="9267" y="6033"/>
                  </a:cubicBezTo>
                  <a:cubicBezTo>
                    <a:pt x="9165" y="6039"/>
                    <a:pt x="9087" y="6127"/>
                    <a:pt x="9092" y="6228"/>
                  </a:cubicBezTo>
                  <a:cubicBezTo>
                    <a:pt x="9096" y="6327"/>
                    <a:pt x="9178" y="6404"/>
                    <a:pt x="9276" y="6404"/>
                  </a:cubicBezTo>
                  <a:cubicBezTo>
                    <a:pt x="9280" y="6404"/>
                    <a:pt x="9284" y="6404"/>
                    <a:pt x="9288" y="6404"/>
                  </a:cubicBezTo>
                  <a:cubicBezTo>
                    <a:pt x="10757" y="6322"/>
                    <a:pt x="11138" y="6055"/>
                    <a:pt x="12299" y="5947"/>
                  </a:cubicBezTo>
                  <a:lnTo>
                    <a:pt x="12299" y="5947"/>
                  </a:lnTo>
                  <a:cubicBezTo>
                    <a:pt x="12318" y="6236"/>
                    <a:pt x="12316" y="6528"/>
                    <a:pt x="12294" y="6818"/>
                  </a:cubicBezTo>
                  <a:cubicBezTo>
                    <a:pt x="11248" y="6980"/>
                    <a:pt x="10428" y="7572"/>
                    <a:pt x="9628" y="7692"/>
                  </a:cubicBezTo>
                  <a:cubicBezTo>
                    <a:pt x="9319" y="7738"/>
                    <a:pt x="9096" y="7772"/>
                    <a:pt x="8890" y="7772"/>
                  </a:cubicBezTo>
                  <a:cubicBezTo>
                    <a:pt x="8352" y="7772"/>
                    <a:pt x="7936" y="7542"/>
                    <a:pt x="6431" y="6713"/>
                  </a:cubicBezTo>
                  <a:cubicBezTo>
                    <a:pt x="5749" y="6338"/>
                    <a:pt x="5199" y="6197"/>
                    <a:pt x="4702" y="6197"/>
                  </a:cubicBezTo>
                  <a:cubicBezTo>
                    <a:pt x="4061" y="6197"/>
                    <a:pt x="3510" y="6432"/>
                    <a:pt x="2886" y="6700"/>
                  </a:cubicBezTo>
                  <a:cubicBezTo>
                    <a:pt x="2442" y="6889"/>
                    <a:pt x="1939" y="7140"/>
                    <a:pt x="1100" y="7140"/>
                  </a:cubicBezTo>
                  <a:cubicBezTo>
                    <a:pt x="894" y="7140"/>
                    <a:pt x="668" y="7125"/>
                    <a:pt x="417" y="7090"/>
                  </a:cubicBezTo>
                  <a:cubicBezTo>
                    <a:pt x="374" y="6751"/>
                    <a:pt x="362" y="6408"/>
                    <a:pt x="378" y="6068"/>
                  </a:cubicBezTo>
                  <a:lnTo>
                    <a:pt x="379" y="6064"/>
                  </a:lnTo>
                  <a:cubicBezTo>
                    <a:pt x="647" y="6085"/>
                    <a:pt x="894" y="6094"/>
                    <a:pt x="1123" y="6094"/>
                  </a:cubicBezTo>
                  <a:cubicBezTo>
                    <a:pt x="2783" y="6094"/>
                    <a:pt x="3555" y="5625"/>
                    <a:pt x="4770" y="5625"/>
                  </a:cubicBezTo>
                  <a:cubicBezTo>
                    <a:pt x="5219" y="5625"/>
                    <a:pt x="5729" y="5690"/>
                    <a:pt x="6367" y="5865"/>
                  </a:cubicBezTo>
                  <a:cubicBezTo>
                    <a:pt x="7396" y="6149"/>
                    <a:pt x="7953" y="6300"/>
                    <a:pt x="8381" y="6367"/>
                  </a:cubicBezTo>
                  <a:cubicBezTo>
                    <a:pt x="8391" y="6369"/>
                    <a:pt x="8401" y="6369"/>
                    <a:pt x="8410" y="6369"/>
                  </a:cubicBezTo>
                  <a:cubicBezTo>
                    <a:pt x="8501" y="6369"/>
                    <a:pt x="8579" y="6303"/>
                    <a:pt x="8593" y="6213"/>
                  </a:cubicBezTo>
                  <a:cubicBezTo>
                    <a:pt x="8609" y="6111"/>
                    <a:pt x="8541" y="6015"/>
                    <a:pt x="8439" y="5999"/>
                  </a:cubicBezTo>
                  <a:cubicBezTo>
                    <a:pt x="8031" y="5935"/>
                    <a:pt x="7482" y="5787"/>
                    <a:pt x="6466" y="5507"/>
                  </a:cubicBezTo>
                  <a:cubicBezTo>
                    <a:pt x="5793" y="5322"/>
                    <a:pt x="5253" y="5255"/>
                    <a:pt x="4776" y="5255"/>
                  </a:cubicBezTo>
                  <a:cubicBezTo>
                    <a:pt x="3520" y="5255"/>
                    <a:pt x="2710" y="5722"/>
                    <a:pt x="1098" y="5722"/>
                  </a:cubicBezTo>
                  <a:cubicBezTo>
                    <a:pt x="883" y="5722"/>
                    <a:pt x="654" y="5714"/>
                    <a:pt x="408" y="5695"/>
                  </a:cubicBezTo>
                  <a:cubicBezTo>
                    <a:pt x="464" y="5176"/>
                    <a:pt x="588" y="4668"/>
                    <a:pt x="777" y="4182"/>
                  </a:cubicBezTo>
                  <a:cubicBezTo>
                    <a:pt x="854" y="4187"/>
                    <a:pt x="930" y="4189"/>
                    <a:pt x="1005" y="4189"/>
                  </a:cubicBezTo>
                  <a:cubicBezTo>
                    <a:pt x="1479" y="4189"/>
                    <a:pt x="1913" y="4097"/>
                    <a:pt x="2297" y="3915"/>
                  </a:cubicBezTo>
                  <a:cubicBezTo>
                    <a:pt x="3064" y="3551"/>
                    <a:pt x="3597" y="3193"/>
                    <a:pt x="4231" y="3193"/>
                  </a:cubicBezTo>
                  <a:close/>
                  <a:moveTo>
                    <a:pt x="4704" y="6570"/>
                  </a:moveTo>
                  <a:cubicBezTo>
                    <a:pt x="5150" y="6570"/>
                    <a:pt x="5640" y="6698"/>
                    <a:pt x="6252" y="7036"/>
                  </a:cubicBezTo>
                  <a:cubicBezTo>
                    <a:pt x="7807" y="7892"/>
                    <a:pt x="8277" y="8138"/>
                    <a:pt x="8887" y="8138"/>
                  </a:cubicBezTo>
                  <a:cubicBezTo>
                    <a:pt x="9117" y="8138"/>
                    <a:pt x="9366" y="8103"/>
                    <a:pt x="9700" y="8053"/>
                  </a:cubicBezTo>
                  <a:cubicBezTo>
                    <a:pt x="10514" y="7932"/>
                    <a:pt x="11307" y="7373"/>
                    <a:pt x="12251" y="7200"/>
                  </a:cubicBezTo>
                  <a:lnTo>
                    <a:pt x="12251" y="7200"/>
                  </a:lnTo>
                  <a:cubicBezTo>
                    <a:pt x="12125" y="8071"/>
                    <a:pt x="11807" y="8904"/>
                    <a:pt x="11320" y="9636"/>
                  </a:cubicBezTo>
                  <a:cubicBezTo>
                    <a:pt x="10635" y="9096"/>
                    <a:pt x="9813" y="8819"/>
                    <a:pt x="8954" y="8819"/>
                  </a:cubicBezTo>
                  <a:cubicBezTo>
                    <a:pt x="8410" y="8819"/>
                    <a:pt x="7850" y="8930"/>
                    <a:pt x="7302" y="9157"/>
                  </a:cubicBezTo>
                  <a:cubicBezTo>
                    <a:pt x="6731" y="9394"/>
                    <a:pt x="6181" y="9513"/>
                    <a:pt x="5634" y="9513"/>
                  </a:cubicBezTo>
                  <a:cubicBezTo>
                    <a:pt x="4767" y="9513"/>
                    <a:pt x="3905" y="9213"/>
                    <a:pt x="2975" y="8604"/>
                  </a:cubicBezTo>
                  <a:cubicBezTo>
                    <a:pt x="2487" y="8285"/>
                    <a:pt x="1957" y="8179"/>
                    <a:pt x="1470" y="8179"/>
                  </a:cubicBezTo>
                  <a:cubicBezTo>
                    <a:pt x="1190" y="8179"/>
                    <a:pt x="924" y="8214"/>
                    <a:pt x="688" y="8264"/>
                  </a:cubicBezTo>
                  <a:cubicBezTo>
                    <a:pt x="601" y="8004"/>
                    <a:pt x="530" y="7738"/>
                    <a:pt x="480" y="7469"/>
                  </a:cubicBezTo>
                  <a:lnTo>
                    <a:pt x="480" y="7469"/>
                  </a:lnTo>
                  <a:cubicBezTo>
                    <a:pt x="708" y="7496"/>
                    <a:pt x="916" y="7508"/>
                    <a:pt x="1108" y="7508"/>
                  </a:cubicBezTo>
                  <a:cubicBezTo>
                    <a:pt x="1990" y="7508"/>
                    <a:pt x="2526" y="7255"/>
                    <a:pt x="3032" y="7039"/>
                  </a:cubicBezTo>
                  <a:cubicBezTo>
                    <a:pt x="3627" y="6785"/>
                    <a:pt x="4128" y="6570"/>
                    <a:pt x="4704" y="6570"/>
                  </a:cubicBezTo>
                  <a:close/>
                  <a:moveTo>
                    <a:pt x="1466" y="8551"/>
                  </a:moveTo>
                  <a:cubicBezTo>
                    <a:pt x="1893" y="8551"/>
                    <a:pt x="2353" y="8643"/>
                    <a:pt x="2771" y="8917"/>
                  </a:cubicBezTo>
                  <a:cubicBezTo>
                    <a:pt x="3537" y="9417"/>
                    <a:pt x="4250" y="9716"/>
                    <a:pt x="4954" y="9832"/>
                  </a:cubicBezTo>
                  <a:cubicBezTo>
                    <a:pt x="5179" y="9869"/>
                    <a:pt x="5404" y="9888"/>
                    <a:pt x="5630" y="9888"/>
                  </a:cubicBezTo>
                  <a:cubicBezTo>
                    <a:pt x="6224" y="9888"/>
                    <a:pt x="6823" y="9760"/>
                    <a:pt x="7445" y="9503"/>
                  </a:cubicBezTo>
                  <a:cubicBezTo>
                    <a:pt x="7947" y="9294"/>
                    <a:pt x="8458" y="9192"/>
                    <a:pt x="8955" y="9192"/>
                  </a:cubicBezTo>
                  <a:cubicBezTo>
                    <a:pt x="9738" y="9192"/>
                    <a:pt x="10485" y="9446"/>
                    <a:pt x="11105" y="9940"/>
                  </a:cubicBezTo>
                  <a:cubicBezTo>
                    <a:pt x="10702" y="10472"/>
                    <a:pt x="10214" y="10933"/>
                    <a:pt x="9662" y="11304"/>
                  </a:cubicBezTo>
                  <a:cubicBezTo>
                    <a:pt x="9380" y="11325"/>
                    <a:pt x="9168" y="11339"/>
                    <a:pt x="8971" y="11339"/>
                  </a:cubicBezTo>
                  <a:cubicBezTo>
                    <a:pt x="8434" y="11339"/>
                    <a:pt x="8005" y="11229"/>
                    <a:pt x="6552" y="10829"/>
                  </a:cubicBezTo>
                  <a:cubicBezTo>
                    <a:pt x="6535" y="10825"/>
                    <a:pt x="6518" y="10822"/>
                    <a:pt x="6502" y="10822"/>
                  </a:cubicBezTo>
                  <a:cubicBezTo>
                    <a:pt x="6421" y="10822"/>
                    <a:pt x="6346" y="10876"/>
                    <a:pt x="6324" y="10958"/>
                  </a:cubicBezTo>
                  <a:cubicBezTo>
                    <a:pt x="6297" y="11058"/>
                    <a:pt x="6354" y="11160"/>
                    <a:pt x="6453" y="11187"/>
                  </a:cubicBezTo>
                  <a:cubicBezTo>
                    <a:pt x="7937" y="11595"/>
                    <a:pt x="8397" y="11710"/>
                    <a:pt x="8953" y="11711"/>
                  </a:cubicBezTo>
                  <a:cubicBezTo>
                    <a:pt x="8125" y="12115"/>
                    <a:pt x="7232" y="12314"/>
                    <a:pt x="6342" y="12314"/>
                  </a:cubicBezTo>
                  <a:cubicBezTo>
                    <a:pt x="5122" y="12314"/>
                    <a:pt x="3908" y="11939"/>
                    <a:pt x="2879" y="11205"/>
                  </a:cubicBezTo>
                  <a:cubicBezTo>
                    <a:pt x="3568" y="11059"/>
                    <a:pt x="4127" y="10925"/>
                    <a:pt x="4779" y="10925"/>
                  </a:cubicBezTo>
                  <a:cubicBezTo>
                    <a:pt x="5036" y="10925"/>
                    <a:pt x="5307" y="10946"/>
                    <a:pt x="5606" y="10995"/>
                  </a:cubicBezTo>
                  <a:cubicBezTo>
                    <a:pt x="5614" y="10996"/>
                    <a:pt x="5622" y="10996"/>
                    <a:pt x="5630" y="10996"/>
                  </a:cubicBezTo>
                  <a:cubicBezTo>
                    <a:pt x="5720" y="10996"/>
                    <a:pt x="5800" y="10931"/>
                    <a:pt x="5814" y="10840"/>
                  </a:cubicBezTo>
                  <a:cubicBezTo>
                    <a:pt x="5830" y="10741"/>
                    <a:pt x="5765" y="10646"/>
                    <a:pt x="5666" y="10628"/>
                  </a:cubicBezTo>
                  <a:cubicBezTo>
                    <a:pt x="5340" y="10575"/>
                    <a:pt x="5047" y="10553"/>
                    <a:pt x="4772" y="10553"/>
                  </a:cubicBezTo>
                  <a:cubicBezTo>
                    <a:pt x="3990" y="10553"/>
                    <a:pt x="3348" y="10733"/>
                    <a:pt x="2496" y="10904"/>
                  </a:cubicBezTo>
                  <a:cubicBezTo>
                    <a:pt x="1761" y="10286"/>
                    <a:pt x="1188" y="9501"/>
                    <a:pt x="822" y="8616"/>
                  </a:cubicBezTo>
                  <a:cubicBezTo>
                    <a:pt x="1019" y="8577"/>
                    <a:pt x="1238" y="8551"/>
                    <a:pt x="1466" y="8551"/>
                  </a:cubicBezTo>
                  <a:close/>
                  <a:moveTo>
                    <a:pt x="6343" y="0"/>
                  </a:moveTo>
                  <a:cubicBezTo>
                    <a:pt x="2844" y="0"/>
                    <a:pt x="0" y="2829"/>
                    <a:pt x="0" y="6343"/>
                  </a:cubicBezTo>
                  <a:cubicBezTo>
                    <a:pt x="0" y="9837"/>
                    <a:pt x="2827" y="12684"/>
                    <a:pt x="6343" y="12684"/>
                  </a:cubicBezTo>
                  <a:cubicBezTo>
                    <a:pt x="9883" y="12684"/>
                    <a:pt x="12684" y="9808"/>
                    <a:pt x="12684" y="6343"/>
                  </a:cubicBezTo>
                  <a:cubicBezTo>
                    <a:pt x="12684" y="2836"/>
                    <a:pt x="9840" y="0"/>
                    <a:pt x="63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17" name="Google Shape;781;p57">
            <a:extLst>
              <a:ext uri="{FF2B5EF4-FFF2-40B4-BE49-F238E27FC236}">
                <a16:creationId xmlns:a16="http://schemas.microsoft.com/office/drawing/2014/main" id="{76AFB6D8-FB8A-ED99-32BD-1B4F8F8CB6A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296" y="1728974"/>
            <a:ext cx="1827220" cy="21975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re 1">
            <a:extLst>
              <a:ext uri="{FF2B5EF4-FFF2-40B4-BE49-F238E27FC236}">
                <a16:creationId xmlns:a16="http://schemas.microsoft.com/office/drawing/2014/main" id="{FEE93563-6CB2-ED20-D960-BBE5C2FB4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67" y="91653"/>
            <a:ext cx="2933042" cy="724326"/>
          </a:xfrm>
        </p:spPr>
        <p:txBody>
          <a:bodyPr/>
          <a:lstStyle/>
          <a:p>
            <a:pPr algn="ctr"/>
            <a:r>
              <a:rPr lang="fr-FR" sz="30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Flux d’eau</a:t>
            </a:r>
          </a:p>
        </p:txBody>
      </p:sp>
      <p:pic>
        <p:nvPicPr>
          <p:cNvPr id="10" name="Image 9" descr="Une image contenant capture d’écran, diagramme, Graphique, graphisme&#10;&#10;Description générée automatiquement">
            <a:extLst>
              <a:ext uri="{FF2B5EF4-FFF2-40B4-BE49-F238E27FC236}">
                <a16:creationId xmlns:a16="http://schemas.microsoft.com/office/drawing/2014/main" id="{47F499CE-BCDD-0D61-067B-BF8B05A8B6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352" y="462598"/>
            <a:ext cx="5901577" cy="4426182"/>
          </a:xfrm>
          <a:prstGeom prst="rect">
            <a:avLst/>
          </a:prstGeom>
        </p:spPr>
      </p:pic>
      <p:sp>
        <p:nvSpPr>
          <p:cNvPr id="12" name="Google Shape;778;p57">
            <a:extLst>
              <a:ext uri="{FF2B5EF4-FFF2-40B4-BE49-F238E27FC236}">
                <a16:creationId xmlns:a16="http://schemas.microsoft.com/office/drawing/2014/main" id="{72D92243-546C-8D0B-663F-3B9471B2BFC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180929" y="2343955"/>
            <a:ext cx="2683718" cy="1909638"/>
          </a:xfrm>
          <a:prstGeom prst="rect">
            <a:avLst/>
          </a:prstGeom>
          <a:noFill/>
          <a:effectLst>
            <a:softEdge rad="0"/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>
                <a:solidFill>
                  <a:srgbClr val="000000"/>
                </a:solidFill>
                <a:uFill>
                  <a:noFill/>
                </a:uFill>
                <a:latin typeface="Overpass" panose="020B0604020202020204" charset="0"/>
              </a:rPr>
              <a:t>Importance de l’eau pour l’agriculture et le nucléaire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>
                <a:solidFill>
                  <a:srgbClr val="000000"/>
                </a:solidFill>
                <a:uFill>
                  <a:noFill/>
                </a:uFill>
                <a:latin typeface="Overpass" panose="020B0604020202020204" charset="0"/>
              </a:rPr>
              <a:t>Limitation de la consommation humaine</a:t>
            </a:r>
            <a:endParaRPr lang="fr-FR" dirty="0">
              <a:solidFill>
                <a:srgbClr val="000000"/>
              </a:solidFill>
              <a:latin typeface="Overpass" panose="020B0604020202020204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>
                <a:solidFill>
                  <a:srgbClr val="000000"/>
                </a:solidFill>
                <a:uFill>
                  <a:noFill/>
                </a:uFill>
                <a:latin typeface="Overpass" panose="020B0604020202020204" charset="0"/>
              </a:rPr>
              <a:t>Aspect fondamental du recyclage</a:t>
            </a:r>
            <a:endParaRPr lang="fr-FR" dirty="0">
              <a:solidFill>
                <a:srgbClr val="000000"/>
              </a:solidFill>
              <a:latin typeface="Overpass" panose="020B0604020202020204" charset="0"/>
            </a:endParaRPr>
          </a:p>
        </p:txBody>
      </p:sp>
      <p:sp>
        <p:nvSpPr>
          <p:cNvPr id="14" name="Google Shape;778;p57">
            <a:extLst>
              <a:ext uri="{FF2B5EF4-FFF2-40B4-BE49-F238E27FC236}">
                <a16:creationId xmlns:a16="http://schemas.microsoft.com/office/drawing/2014/main" id="{88163A5F-E603-53CA-D827-3172026EE41F}"/>
              </a:ext>
            </a:extLst>
          </p:cNvPr>
          <p:cNvSpPr txBox="1">
            <a:spLocks/>
          </p:cNvSpPr>
          <p:nvPr/>
        </p:nvSpPr>
        <p:spPr>
          <a:xfrm>
            <a:off x="46513" y="4558995"/>
            <a:ext cx="6367253" cy="492852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9pPr>
          </a:lstStyle>
          <a:p>
            <a:pPr marL="457200" marR="0" lvl="0" indent="-3175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Overpass"/>
              <a:buNone/>
              <a:tabLst/>
              <a:defRPr/>
            </a:pPr>
            <a:r>
              <a:rPr kumimoji="0" lang="fr-FR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verpass" panose="020B0604020202020204" charset="0"/>
                <a:sym typeface="Overpass"/>
              </a:rPr>
              <a:t>En milliers de litres, extrapolations faites à partir de données françaises (gouvernement et </a:t>
            </a:r>
            <a:r>
              <a:rPr kumimoji="0" lang="fr-FR" sz="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verpass" panose="020B0604020202020204" charset="0"/>
                <a:sym typeface="Overpass"/>
              </a:rPr>
              <a:t>Inrae</a:t>
            </a:r>
            <a:r>
              <a:rPr kumimoji="0" lang="fr-FR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verpass" panose="020B0604020202020204" charset="0"/>
                <a:sym typeface="Overpass"/>
              </a:rPr>
              <a:t>) et israéliennes.</a:t>
            </a:r>
            <a:endParaRPr kumimoji="0" lang="fr-FR" sz="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verpass" panose="020B0604020202020204" charset="0"/>
              <a:sym typeface="Overpass"/>
            </a:endParaRPr>
          </a:p>
        </p:txBody>
      </p:sp>
    </p:spTree>
    <p:extLst>
      <p:ext uri="{BB962C8B-B14F-4D97-AF65-F5344CB8AC3E}">
        <p14:creationId xmlns:p14="http://schemas.microsoft.com/office/powerpoint/2010/main" val="952749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re 1">
            <a:extLst>
              <a:ext uri="{FF2B5EF4-FFF2-40B4-BE49-F238E27FC236}">
                <a16:creationId xmlns:a16="http://schemas.microsoft.com/office/drawing/2014/main" id="{FEE93563-6CB2-ED20-D960-BBE5C2FB4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4387"/>
            <a:ext cx="4000671" cy="724326"/>
          </a:xfrm>
        </p:spPr>
        <p:txBody>
          <a:bodyPr/>
          <a:lstStyle/>
          <a:p>
            <a:pPr algn="ctr"/>
            <a:r>
              <a:rPr lang="fr-FR" sz="30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Flux alimentaires</a:t>
            </a:r>
          </a:p>
        </p:txBody>
      </p:sp>
      <p:sp>
        <p:nvSpPr>
          <p:cNvPr id="2" name="Google Shape;778;p57">
            <a:extLst>
              <a:ext uri="{FF2B5EF4-FFF2-40B4-BE49-F238E27FC236}">
                <a16:creationId xmlns:a16="http://schemas.microsoft.com/office/drawing/2014/main" id="{7B9A3D55-8CDA-7457-CEF6-D89400B32E8F}"/>
              </a:ext>
            </a:extLst>
          </p:cNvPr>
          <p:cNvSpPr txBox="1">
            <a:spLocks/>
          </p:cNvSpPr>
          <p:nvPr/>
        </p:nvSpPr>
        <p:spPr>
          <a:xfrm>
            <a:off x="41032" y="4375237"/>
            <a:ext cx="6587116" cy="492852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9pPr>
          </a:lstStyle>
          <a:p>
            <a:pPr marL="457200" marR="0" lvl="0" indent="-3175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Overpass"/>
              <a:buNone/>
              <a:tabLst/>
              <a:defRPr/>
            </a:pPr>
            <a:r>
              <a:rPr kumimoji="0" lang="fr-FR" sz="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verpass" panose="020B0604020202020204" charset="0"/>
                <a:sym typeface="Overpass"/>
              </a:rPr>
              <a:t>En millions de kcal par mois, extrapolations faites à l’aides de données sur les besoins alimentaires et la nourriture à base d’insectes</a:t>
            </a:r>
            <a:endParaRPr kumimoji="0" lang="fr-FR" sz="7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verpass" panose="020B0604020202020204" charset="0"/>
              <a:sym typeface="Overpass"/>
            </a:endParaRPr>
          </a:p>
        </p:txBody>
      </p:sp>
      <p:pic>
        <p:nvPicPr>
          <p:cNvPr id="5" name="Image 4" descr="Une image contenant capture d’écran, texte, graphisme, Graphique&#10;&#10;Description générée automatiquement">
            <a:extLst>
              <a:ext uri="{FF2B5EF4-FFF2-40B4-BE49-F238E27FC236}">
                <a16:creationId xmlns:a16="http://schemas.microsoft.com/office/drawing/2014/main" id="{E1291102-3672-D8B7-28B9-9063EBCFB5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0754"/>
          <a:stretch/>
        </p:blipFill>
        <p:spPr>
          <a:xfrm>
            <a:off x="279351" y="314215"/>
            <a:ext cx="6110479" cy="4090007"/>
          </a:xfrm>
          <a:prstGeom prst="rect">
            <a:avLst/>
          </a:prstGeom>
        </p:spPr>
      </p:pic>
      <p:sp>
        <p:nvSpPr>
          <p:cNvPr id="3" name="Google Shape;778;p57">
            <a:extLst>
              <a:ext uri="{FF2B5EF4-FFF2-40B4-BE49-F238E27FC236}">
                <a16:creationId xmlns:a16="http://schemas.microsoft.com/office/drawing/2014/main" id="{E68895A6-438B-4FD2-E87F-DB227CCE974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299201" y="2191290"/>
            <a:ext cx="2751713" cy="2459358"/>
          </a:xfrm>
          <a:prstGeom prst="rect">
            <a:avLst/>
          </a:prstGeom>
          <a:noFill/>
          <a:effectLst>
            <a:softEdge rad="0"/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sz="1400" dirty="0">
                <a:solidFill>
                  <a:srgbClr val="000000"/>
                </a:solidFill>
                <a:uFill>
                  <a:noFill/>
                </a:uFill>
                <a:latin typeface="Overpass" panose="020B0604020202020204" charset="0"/>
              </a:rPr>
              <a:t>2000 kcal par personne par jour (protéines et glucides) et éléments nécessaire (vitamines…)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sz="1400" dirty="0">
                <a:solidFill>
                  <a:srgbClr val="000000"/>
                </a:solidFill>
                <a:uFill>
                  <a:noFill/>
                </a:uFill>
                <a:latin typeface="Overpass" panose="020B0604020202020204" charset="0"/>
              </a:rPr>
              <a:t>Préférence pour insectes car meilleur rendement protéique</a:t>
            </a:r>
            <a:endParaRPr lang="fr-FR" sz="1400" dirty="0">
              <a:solidFill>
                <a:srgbClr val="000000"/>
              </a:solidFill>
              <a:latin typeface="Overpass" panose="020B0604020202020204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sz="1400" dirty="0">
                <a:solidFill>
                  <a:srgbClr val="000000"/>
                </a:solidFill>
                <a:uFill>
                  <a:noFill/>
                </a:uFill>
                <a:latin typeface="Overpass" panose="020B0604020202020204" charset="0"/>
              </a:rPr>
              <a:t>Volonté de génération de surplus alimentaire à terme</a:t>
            </a:r>
            <a:endParaRPr lang="fr-FR" sz="1400" dirty="0">
              <a:solidFill>
                <a:srgbClr val="000000"/>
              </a:solidFill>
              <a:latin typeface="Overpas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390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re 1">
            <a:extLst>
              <a:ext uri="{FF2B5EF4-FFF2-40B4-BE49-F238E27FC236}">
                <a16:creationId xmlns:a16="http://schemas.microsoft.com/office/drawing/2014/main" id="{FEE93563-6CB2-ED20-D960-BBE5C2FB4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1149" y="-23116"/>
            <a:ext cx="4000671" cy="724326"/>
          </a:xfrm>
        </p:spPr>
        <p:txBody>
          <a:bodyPr/>
          <a:lstStyle/>
          <a:p>
            <a:pPr algn="ctr"/>
            <a:r>
              <a:rPr lang="fr-FR" sz="30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Flux énergétiques</a:t>
            </a:r>
          </a:p>
        </p:txBody>
      </p:sp>
      <p:pic>
        <p:nvPicPr>
          <p:cNvPr id="13" name="Image 12" descr="Une image contenant texte, capture d’écran, diagramme, graphisme&#10;&#10;Description générée automatiquement">
            <a:extLst>
              <a:ext uri="{FF2B5EF4-FFF2-40B4-BE49-F238E27FC236}">
                <a16:creationId xmlns:a16="http://schemas.microsoft.com/office/drawing/2014/main" id="{6C978345-D962-0164-AF72-8CEC9CCD2B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305" y="246426"/>
            <a:ext cx="6416040" cy="4812030"/>
          </a:xfrm>
          <a:prstGeom prst="rect">
            <a:avLst/>
          </a:prstGeom>
        </p:spPr>
      </p:pic>
      <p:sp>
        <p:nvSpPr>
          <p:cNvPr id="3" name="Google Shape;778;p57">
            <a:extLst>
              <a:ext uri="{FF2B5EF4-FFF2-40B4-BE49-F238E27FC236}">
                <a16:creationId xmlns:a16="http://schemas.microsoft.com/office/drawing/2014/main" id="{B228F3F0-816C-4F38-9692-0431E35342A0}"/>
              </a:ext>
            </a:extLst>
          </p:cNvPr>
          <p:cNvSpPr txBox="1">
            <a:spLocks/>
          </p:cNvSpPr>
          <p:nvPr/>
        </p:nvSpPr>
        <p:spPr>
          <a:xfrm>
            <a:off x="41032" y="4404222"/>
            <a:ext cx="6027259" cy="492852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9pPr>
          </a:lstStyle>
          <a:p>
            <a:pPr marL="457200" marR="0" lvl="0" indent="-3175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Overpass"/>
              <a:buNone/>
              <a:tabLst/>
              <a:defRPr/>
            </a:pPr>
            <a:r>
              <a:rPr kumimoji="0" lang="fr-FR" sz="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verpass" panose="020B0604020202020204" charset="0"/>
                <a:sym typeface="Overpass"/>
              </a:rPr>
              <a:t>En gigawattheure par an, extrapolations faites à l’aides de données sur la consommation énergétique en France, celle d’infrastructures (centrales de dessalement, unités de production d'hydrocarbures de synthèse…) et les informations sur les pertes énergétiques (nucléaire et industrielles).</a:t>
            </a:r>
            <a:endParaRPr kumimoji="0" lang="fr-FR" sz="7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verpass" panose="020B0604020202020204" charset="0"/>
              <a:sym typeface="Overpass"/>
            </a:endParaRPr>
          </a:p>
        </p:txBody>
      </p:sp>
      <p:sp>
        <p:nvSpPr>
          <p:cNvPr id="4" name="Google Shape;778;p57">
            <a:extLst>
              <a:ext uri="{FF2B5EF4-FFF2-40B4-BE49-F238E27FC236}">
                <a16:creationId xmlns:a16="http://schemas.microsoft.com/office/drawing/2014/main" id="{FB888FA2-BD64-1332-EA7D-D601B561B10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901506" y="2043001"/>
            <a:ext cx="3242494" cy="2459358"/>
          </a:xfrm>
          <a:prstGeom prst="rect">
            <a:avLst/>
          </a:prstGeom>
          <a:noFill/>
          <a:effectLst>
            <a:softEdge rad="0"/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>
                <a:solidFill>
                  <a:srgbClr val="000000"/>
                </a:solidFill>
                <a:uFill>
                  <a:noFill/>
                </a:uFill>
                <a:latin typeface="Overpass" panose="020B0604020202020204" charset="0"/>
              </a:rPr>
              <a:t>Nucléaire comme énergie centrale (minicentrale de 25MW)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>
                <a:solidFill>
                  <a:srgbClr val="000000"/>
                </a:solidFill>
                <a:uFill>
                  <a:noFill/>
                </a:uFill>
                <a:latin typeface="Overpass" panose="020B0604020202020204" charset="0"/>
              </a:rPr>
              <a:t>Stockage et transformation en combustibles spatiaux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>
                <a:solidFill>
                  <a:srgbClr val="000000"/>
                </a:solidFill>
                <a:uFill>
                  <a:noFill/>
                </a:uFill>
                <a:latin typeface="Overpass" panose="020B0604020202020204" charset="0"/>
              </a:rPr>
              <a:t>Valoriser la déperdition énergétique principalement pour le chauffage</a:t>
            </a:r>
          </a:p>
        </p:txBody>
      </p:sp>
    </p:spTree>
    <p:extLst>
      <p:ext uri="{BB962C8B-B14F-4D97-AF65-F5344CB8AC3E}">
        <p14:creationId xmlns:p14="http://schemas.microsoft.com/office/powerpoint/2010/main" val="19627569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5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/>
              <a:t>Synergies et recyclage</a:t>
            </a:r>
            <a:endParaRPr b="1" dirty="0"/>
          </a:p>
        </p:txBody>
      </p:sp>
      <p:sp>
        <p:nvSpPr>
          <p:cNvPr id="778" name="Google Shape;778;p57"/>
          <p:cNvSpPr txBox="1">
            <a:spLocks noGrp="1"/>
          </p:cNvSpPr>
          <p:nvPr>
            <p:ph type="subTitle" idx="1"/>
          </p:nvPr>
        </p:nvSpPr>
        <p:spPr>
          <a:xfrm>
            <a:off x="715100" y="1017725"/>
            <a:ext cx="7829132" cy="14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fr-FR" dirty="0"/>
              <a:t>L’étude et l’analyse des flux au sein du système martien souligne l’importance du recyclage</a:t>
            </a:r>
            <a:r>
              <a:rPr lang="fr-FR"/>
              <a:t>. Des </a:t>
            </a:r>
            <a:r>
              <a:rPr lang="fr-FR" dirty="0"/>
              <a:t>synergies se doivent d’exister entre les différents acteurs pour optimiser et limiter les pertes.</a:t>
            </a:r>
            <a:endParaRPr dirty="0"/>
          </a:p>
        </p:txBody>
      </p:sp>
      <p:pic>
        <p:nvPicPr>
          <p:cNvPr id="779" name="Google Shape;779;p57"/>
          <p:cNvPicPr preferRelativeResize="0"/>
          <p:nvPr/>
        </p:nvPicPr>
        <p:blipFill rotWithShape="1">
          <a:blip r:embed="rId3">
            <a:alphaModFix/>
          </a:blip>
          <a:srcRect t="30045"/>
          <a:stretch/>
        </p:blipFill>
        <p:spPr>
          <a:xfrm>
            <a:off x="4901872" y="2162385"/>
            <a:ext cx="4053151" cy="2184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332;p47">
            <a:extLst>
              <a:ext uri="{FF2B5EF4-FFF2-40B4-BE49-F238E27FC236}">
                <a16:creationId xmlns:a16="http://schemas.microsoft.com/office/drawing/2014/main" id="{ECA8B57A-BE19-0DDA-3776-E8DC13B12B3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328" y="1488962"/>
            <a:ext cx="4186772" cy="32279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33877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re 1">
            <a:extLst>
              <a:ext uri="{FF2B5EF4-FFF2-40B4-BE49-F238E27FC236}">
                <a16:creationId xmlns:a16="http://schemas.microsoft.com/office/drawing/2014/main" id="{FEE93563-6CB2-ED20-D960-BBE5C2FB4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383" y="87332"/>
            <a:ext cx="5748162" cy="724326"/>
          </a:xfrm>
        </p:spPr>
        <p:txBody>
          <a:bodyPr/>
          <a:lstStyle/>
          <a:p>
            <a:pPr algn="ctr"/>
            <a:r>
              <a:rPr lang="fr-FR" sz="30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Synergies et recyclage</a:t>
            </a:r>
          </a:p>
        </p:txBody>
      </p:sp>
      <p:pic>
        <p:nvPicPr>
          <p:cNvPr id="2" name="Image 1" descr="Une image contenant capture d’écran, texte, Caractère coloré, Police&#10;&#10;Description générée automatiquement">
            <a:extLst>
              <a:ext uri="{FF2B5EF4-FFF2-40B4-BE49-F238E27FC236}">
                <a16:creationId xmlns:a16="http://schemas.microsoft.com/office/drawing/2014/main" id="{A99D596C-9132-39B4-57A0-53BC624D35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807" y="811658"/>
            <a:ext cx="5908203" cy="4218826"/>
          </a:xfrm>
          <a:prstGeom prst="rect">
            <a:avLst/>
          </a:prstGeom>
        </p:spPr>
      </p:pic>
      <p:sp>
        <p:nvSpPr>
          <p:cNvPr id="6" name="Google Shape;778;p57">
            <a:extLst>
              <a:ext uri="{FF2B5EF4-FFF2-40B4-BE49-F238E27FC236}">
                <a16:creationId xmlns:a16="http://schemas.microsoft.com/office/drawing/2014/main" id="{63964822-62E5-417E-43E3-5F33DEA47ED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154010" y="2705445"/>
            <a:ext cx="2686302" cy="1918807"/>
          </a:xfrm>
          <a:prstGeom prst="rect">
            <a:avLst/>
          </a:prstGeom>
          <a:noFill/>
          <a:effectLst>
            <a:softEdge rad="0"/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>
                <a:solidFill>
                  <a:srgbClr val="000000"/>
                </a:solidFill>
                <a:uFill>
                  <a:noFill/>
                </a:uFill>
              </a:rPr>
              <a:t>Récupération de l’eau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>
                <a:solidFill>
                  <a:srgbClr val="000000"/>
                </a:solidFill>
                <a:uFill>
                  <a:noFill/>
                </a:uFill>
              </a:rPr>
              <a:t>Valorisation des matières organiques en fertilisants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>
                <a:solidFill>
                  <a:srgbClr val="000000"/>
                </a:solidFill>
                <a:uFill>
                  <a:noFill/>
                </a:uFill>
              </a:rPr>
              <a:t>Culture de la luzerne pour servir d’engrais</a:t>
            </a:r>
            <a:endParaRPr lang="fr-FR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62699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19" descr="Une image contenant texte, capture d’écran, cercle, Police&#10;&#10;Description générée automatiquement">
            <a:extLst>
              <a:ext uri="{FF2B5EF4-FFF2-40B4-BE49-F238E27FC236}">
                <a16:creationId xmlns:a16="http://schemas.microsoft.com/office/drawing/2014/main" id="{88ACBC02-CD36-2781-A734-3B84C085C8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474" y="655748"/>
            <a:ext cx="4786474" cy="4330263"/>
          </a:xfrm>
          <a:prstGeom prst="rect">
            <a:avLst/>
          </a:prstGeom>
        </p:spPr>
      </p:pic>
      <p:sp>
        <p:nvSpPr>
          <p:cNvPr id="22" name="Google Shape;778;p57">
            <a:extLst>
              <a:ext uri="{FF2B5EF4-FFF2-40B4-BE49-F238E27FC236}">
                <a16:creationId xmlns:a16="http://schemas.microsoft.com/office/drawing/2014/main" id="{0D79ECC7-7594-2FAD-958C-A8F489FA4FB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354151" y="2571750"/>
            <a:ext cx="3412335" cy="2079495"/>
          </a:xfrm>
          <a:prstGeom prst="rect">
            <a:avLst/>
          </a:prstGeom>
          <a:noFill/>
          <a:effectLst>
            <a:softEdge rad="0"/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>
                <a:solidFill>
                  <a:srgbClr val="000000"/>
                </a:solidFill>
                <a:uFill>
                  <a:noFill/>
                </a:uFill>
              </a:rPr>
              <a:t>Chauffage essentiel sur mars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>
                <a:solidFill>
                  <a:srgbClr val="000000"/>
                </a:solidFill>
                <a:uFill>
                  <a:noFill/>
                </a:uFill>
              </a:rPr>
              <a:t>Valorisation de la chaleur généralement considérée comme une perte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>
                <a:solidFill>
                  <a:srgbClr val="000000"/>
                </a:solidFill>
                <a:uFill>
                  <a:noFill/>
                </a:uFill>
              </a:rPr>
              <a:t>Mécanisme de chauffage par circuits d’eau de la centrale nucléaire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6F7246C8-AB8B-EDE1-745B-3D84115C0B80}"/>
              </a:ext>
            </a:extLst>
          </p:cNvPr>
          <p:cNvSpPr txBox="1">
            <a:spLocks/>
          </p:cNvSpPr>
          <p:nvPr/>
        </p:nvSpPr>
        <p:spPr>
          <a:xfrm>
            <a:off x="118383" y="87332"/>
            <a:ext cx="5748162" cy="72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Russo One"/>
              <a:buNone/>
              <a:defRPr sz="65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Russo One"/>
              <a:buNone/>
              <a:tabLst/>
              <a:defRPr/>
            </a:pPr>
            <a:r>
              <a:rPr kumimoji="0" lang="fr-FR" sz="3000" b="0" i="0" u="none" strike="noStrike" kern="0" cap="none" spc="0" normalizeH="0" baseline="0" noProof="0">
                <a:ln>
                  <a:noFill/>
                </a:ln>
                <a:solidFill>
                  <a:srgbClr val="5D2D0F">
                    <a:lumMod val="60000"/>
                    <a:lumOff val="40000"/>
                  </a:srgbClr>
                </a:solidFill>
                <a:effectLst/>
                <a:uLnTx/>
                <a:uFillTx/>
                <a:latin typeface="Russo One"/>
                <a:sym typeface="Russo One"/>
              </a:rPr>
              <a:t>Synergies et recyclage</a:t>
            </a:r>
            <a:endParaRPr kumimoji="0" lang="fr-FR" sz="3000" b="0" i="0" u="none" strike="noStrike" kern="0" cap="none" spc="0" normalizeH="0" baseline="0" noProof="0" dirty="0">
              <a:ln>
                <a:noFill/>
              </a:ln>
              <a:solidFill>
                <a:srgbClr val="5D2D0F">
                  <a:lumMod val="60000"/>
                  <a:lumOff val="40000"/>
                </a:srgbClr>
              </a:solidFill>
              <a:effectLst/>
              <a:uLnTx/>
              <a:uFillTx/>
              <a:latin typeface="Russo One"/>
              <a:sym typeface="Russo One"/>
            </a:endParaRPr>
          </a:p>
        </p:txBody>
      </p:sp>
    </p:spTree>
    <p:extLst>
      <p:ext uri="{BB962C8B-B14F-4D97-AF65-F5344CB8AC3E}">
        <p14:creationId xmlns:p14="http://schemas.microsoft.com/office/powerpoint/2010/main" val="37159400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7"/>
          <p:cNvSpPr txBox="1">
            <a:spLocks noGrp="1"/>
          </p:cNvSpPr>
          <p:nvPr>
            <p:ph type="title"/>
          </p:nvPr>
        </p:nvSpPr>
        <p:spPr>
          <a:xfrm>
            <a:off x="214657" y="1519932"/>
            <a:ext cx="5130528" cy="270646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/>
              <a:t>Economie, société et démographie</a:t>
            </a:r>
            <a:endParaRPr sz="5500" dirty="0"/>
          </a:p>
        </p:txBody>
      </p:sp>
      <p:pic>
        <p:nvPicPr>
          <p:cNvPr id="332" name="Google Shape;332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7450" y="1782325"/>
            <a:ext cx="4186772" cy="32279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roupe 1">
            <a:extLst>
              <a:ext uri="{FF2B5EF4-FFF2-40B4-BE49-F238E27FC236}">
                <a16:creationId xmlns:a16="http://schemas.microsoft.com/office/drawing/2014/main" id="{D0E22838-D08B-41FB-E276-BCE8C400456C}"/>
              </a:ext>
            </a:extLst>
          </p:cNvPr>
          <p:cNvGrpSpPr/>
          <p:nvPr/>
        </p:nvGrpSpPr>
        <p:grpSpPr>
          <a:xfrm>
            <a:off x="336706" y="509832"/>
            <a:ext cx="1506000" cy="1010100"/>
            <a:chOff x="3176364" y="3264478"/>
            <a:chExt cx="1506000" cy="1010100"/>
          </a:xfrm>
        </p:grpSpPr>
        <p:sp>
          <p:nvSpPr>
            <p:cNvPr id="3" name="Google Shape;178;p36">
              <a:extLst>
                <a:ext uri="{FF2B5EF4-FFF2-40B4-BE49-F238E27FC236}">
                  <a16:creationId xmlns:a16="http://schemas.microsoft.com/office/drawing/2014/main" id="{9BBF0861-E9D5-925B-32FA-ADEA22F8C23A}"/>
                </a:ext>
              </a:extLst>
            </p:cNvPr>
            <p:cNvSpPr/>
            <p:nvPr/>
          </p:nvSpPr>
          <p:spPr>
            <a:xfrm>
              <a:off x="3176364" y="3264478"/>
              <a:ext cx="1506000" cy="1010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" name="Google Shape;181;p36">
              <a:extLst>
                <a:ext uri="{FF2B5EF4-FFF2-40B4-BE49-F238E27FC236}">
                  <a16:creationId xmlns:a16="http://schemas.microsoft.com/office/drawing/2014/main" id="{D78EA0C5-53B8-28A1-3182-2D40AF021963}"/>
                </a:ext>
              </a:extLst>
            </p:cNvPr>
            <p:cNvSpPr txBox="1">
              <a:spLocks/>
            </p:cNvSpPr>
            <p:nvPr/>
          </p:nvSpPr>
          <p:spPr>
            <a:xfrm>
              <a:off x="3287814" y="3348628"/>
              <a:ext cx="1283100" cy="841800"/>
            </a:xfrm>
            <a:prstGeom prst="rect">
              <a:avLst/>
            </a:prstGeom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" sz="6000" dirty="0">
                  <a:solidFill>
                    <a:schemeClr val="bg1"/>
                  </a:solidFill>
                  <a:latin typeface="Russo One" panose="020B0604020202020204" charset="0"/>
                </a:rPr>
                <a:t>04</a:t>
              </a: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>
            <a:extLst>
              <a:ext uri="{FF2B5EF4-FFF2-40B4-BE49-F238E27FC236}">
                <a16:creationId xmlns:a16="http://schemas.microsoft.com/office/drawing/2014/main" id="{75150FCF-D830-565D-7632-5D045B9053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0"/>
            <a:ext cx="79629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B133F7D2-B48C-5EE9-3319-4CFEF409A45F}"/>
              </a:ext>
            </a:extLst>
          </p:cNvPr>
          <p:cNvSpPr txBox="1"/>
          <p:nvPr/>
        </p:nvSpPr>
        <p:spPr>
          <a:xfrm>
            <a:off x="1347108" y="947057"/>
            <a:ext cx="2588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b="1" dirty="0" err="1">
                <a:latin typeface="Overpass" panose="020B0604020202020204" charset="0"/>
              </a:rPr>
              <a:t>Population~N</a:t>
            </a:r>
            <a:r>
              <a:rPr lang="fr-FR" sz="1800" b="1" dirty="0">
                <a:latin typeface="Overpass" panose="020B0604020202020204" charset="0"/>
              </a:rPr>
              <a:t>(35,4.6²)</a:t>
            </a:r>
          </a:p>
        </p:txBody>
      </p:sp>
    </p:spTree>
    <p:extLst>
      <p:ext uri="{BB962C8B-B14F-4D97-AF65-F5344CB8AC3E}">
        <p14:creationId xmlns:p14="http://schemas.microsoft.com/office/powerpoint/2010/main" val="263602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4"/>
          <p:cNvSpPr/>
          <p:nvPr/>
        </p:nvSpPr>
        <p:spPr>
          <a:xfrm>
            <a:off x="824873" y="3050550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34"/>
          <p:cNvSpPr/>
          <p:nvPr/>
        </p:nvSpPr>
        <p:spPr>
          <a:xfrm>
            <a:off x="4662898" y="1148600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34"/>
          <p:cNvSpPr/>
          <p:nvPr/>
        </p:nvSpPr>
        <p:spPr>
          <a:xfrm>
            <a:off x="4662898" y="3050550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34"/>
          <p:cNvSpPr/>
          <p:nvPr/>
        </p:nvSpPr>
        <p:spPr>
          <a:xfrm>
            <a:off x="809898" y="1148600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34"/>
          <p:cNvSpPr txBox="1">
            <a:spLocks noGrp="1"/>
          </p:cNvSpPr>
          <p:nvPr>
            <p:ph type="title"/>
          </p:nvPr>
        </p:nvSpPr>
        <p:spPr>
          <a:xfrm>
            <a:off x="719988" y="1632725"/>
            <a:ext cx="3416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Présentation</a:t>
            </a:r>
            <a:endParaRPr dirty="0"/>
          </a:p>
        </p:txBody>
      </p:sp>
      <p:sp>
        <p:nvSpPr>
          <p:cNvPr id="153" name="Google Shape;153;p34"/>
          <p:cNvSpPr txBox="1">
            <a:spLocks noGrp="1"/>
          </p:cNvSpPr>
          <p:nvPr>
            <p:ph type="title" idx="2"/>
          </p:nvPr>
        </p:nvSpPr>
        <p:spPr>
          <a:xfrm>
            <a:off x="810048" y="1222300"/>
            <a:ext cx="786600" cy="3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54" name="Google Shape;154;p34"/>
          <p:cNvSpPr txBox="1">
            <a:spLocks noGrp="1"/>
          </p:cNvSpPr>
          <p:nvPr>
            <p:ph type="subTitle" idx="1"/>
          </p:nvPr>
        </p:nvSpPr>
        <p:spPr>
          <a:xfrm>
            <a:off x="719988" y="2084225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Quel est le projet et par qui est-il mené ?</a:t>
            </a:r>
            <a:endParaRPr dirty="0"/>
          </a:p>
        </p:txBody>
      </p:sp>
      <p:sp>
        <p:nvSpPr>
          <p:cNvPr id="155" name="Google Shape;155;p34"/>
          <p:cNvSpPr txBox="1">
            <a:spLocks noGrp="1"/>
          </p:cNvSpPr>
          <p:nvPr>
            <p:ph type="title" idx="3"/>
          </p:nvPr>
        </p:nvSpPr>
        <p:spPr>
          <a:xfrm>
            <a:off x="4558018" y="1632725"/>
            <a:ext cx="3416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Méthodologie</a:t>
            </a:r>
            <a:endParaRPr dirty="0"/>
          </a:p>
        </p:txBody>
      </p:sp>
      <p:sp>
        <p:nvSpPr>
          <p:cNvPr id="156" name="Google Shape;156;p34"/>
          <p:cNvSpPr txBox="1">
            <a:spLocks noGrp="1"/>
          </p:cNvSpPr>
          <p:nvPr>
            <p:ph type="title" idx="4"/>
          </p:nvPr>
        </p:nvSpPr>
        <p:spPr>
          <a:xfrm>
            <a:off x="4693048" y="1222300"/>
            <a:ext cx="726600" cy="3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57" name="Google Shape;157;p34"/>
          <p:cNvSpPr txBox="1">
            <a:spLocks noGrp="1"/>
          </p:cNvSpPr>
          <p:nvPr>
            <p:ph type="subTitle" idx="5"/>
          </p:nvPr>
        </p:nvSpPr>
        <p:spPr>
          <a:xfrm>
            <a:off x="4558018" y="2084225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Comment allons-nous nous y prendre ?</a:t>
            </a:r>
            <a:endParaRPr dirty="0"/>
          </a:p>
        </p:txBody>
      </p:sp>
      <p:sp>
        <p:nvSpPr>
          <p:cNvPr id="158" name="Google Shape;158;p34"/>
          <p:cNvSpPr txBox="1">
            <a:spLocks noGrp="1"/>
          </p:cNvSpPr>
          <p:nvPr>
            <p:ph type="title" idx="6"/>
          </p:nvPr>
        </p:nvSpPr>
        <p:spPr>
          <a:xfrm>
            <a:off x="719988" y="3532175"/>
            <a:ext cx="3416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Conditions de vie</a:t>
            </a:r>
            <a:endParaRPr dirty="0"/>
          </a:p>
        </p:txBody>
      </p:sp>
      <p:sp>
        <p:nvSpPr>
          <p:cNvPr id="159" name="Google Shape;159;p34"/>
          <p:cNvSpPr txBox="1">
            <a:spLocks noGrp="1"/>
          </p:cNvSpPr>
          <p:nvPr>
            <p:ph type="title" idx="7"/>
          </p:nvPr>
        </p:nvSpPr>
        <p:spPr>
          <a:xfrm>
            <a:off x="855023" y="3121700"/>
            <a:ext cx="726600" cy="3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0" name="Google Shape;160;p34"/>
          <p:cNvSpPr txBox="1">
            <a:spLocks noGrp="1"/>
          </p:cNvSpPr>
          <p:nvPr>
            <p:ph type="subTitle" idx="8"/>
          </p:nvPr>
        </p:nvSpPr>
        <p:spPr>
          <a:xfrm>
            <a:off x="719988" y="3983675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Comment vivrons les colons ?</a:t>
            </a:r>
            <a:endParaRPr dirty="0"/>
          </a:p>
        </p:txBody>
      </p:sp>
      <p:sp>
        <p:nvSpPr>
          <p:cNvPr id="161" name="Google Shape;161;p34"/>
          <p:cNvSpPr txBox="1">
            <a:spLocks noGrp="1"/>
          </p:cNvSpPr>
          <p:nvPr>
            <p:ph type="title" idx="9"/>
          </p:nvPr>
        </p:nvSpPr>
        <p:spPr>
          <a:xfrm>
            <a:off x="4558018" y="3795925"/>
            <a:ext cx="3416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Economie et gestion de la population</a:t>
            </a:r>
            <a:endParaRPr dirty="0"/>
          </a:p>
        </p:txBody>
      </p:sp>
      <p:sp>
        <p:nvSpPr>
          <p:cNvPr id="162" name="Google Shape;162;p34"/>
          <p:cNvSpPr txBox="1">
            <a:spLocks noGrp="1"/>
          </p:cNvSpPr>
          <p:nvPr>
            <p:ph type="title" idx="13"/>
          </p:nvPr>
        </p:nvSpPr>
        <p:spPr>
          <a:xfrm>
            <a:off x="4693049" y="3121700"/>
            <a:ext cx="726600" cy="3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63" name="Google Shape;163;p34"/>
          <p:cNvSpPr txBox="1">
            <a:spLocks noGrp="1"/>
          </p:cNvSpPr>
          <p:nvPr>
            <p:ph type="subTitle" idx="14"/>
          </p:nvPr>
        </p:nvSpPr>
        <p:spPr>
          <a:xfrm>
            <a:off x="4558018" y="4212271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Comment la vie sera organisée ?</a:t>
            </a:r>
            <a:endParaRPr dirty="0"/>
          </a:p>
        </p:txBody>
      </p:sp>
      <p:sp>
        <p:nvSpPr>
          <p:cNvPr id="164" name="Google Shape;164;p34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Organisation</a:t>
            </a:r>
            <a:endParaRPr dirty="0"/>
          </a:p>
        </p:txBody>
      </p:sp>
      <p:pic>
        <p:nvPicPr>
          <p:cNvPr id="165" name="Google Shape;165;p34"/>
          <p:cNvPicPr preferRelativeResize="0"/>
          <p:nvPr/>
        </p:nvPicPr>
        <p:blipFill rotWithShape="1">
          <a:blip r:embed="rId4">
            <a:alphaModFix/>
          </a:blip>
          <a:srcRect l="13757" r="13757"/>
          <a:stretch/>
        </p:blipFill>
        <p:spPr>
          <a:xfrm>
            <a:off x="7629350" y="469250"/>
            <a:ext cx="1022924" cy="244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8365894" y="935301"/>
            <a:ext cx="2282025" cy="1517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A4AD710-C8EA-B64D-1A2C-058E5E3F8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558983" cy="289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86576F3-DBF8-9F08-4DB3-BCD43F109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8983" y="2245500"/>
            <a:ext cx="4558982" cy="289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252;p41">
            <a:extLst>
              <a:ext uri="{FF2B5EF4-FFF2-40B4-BE49-F238E27FC236}">
                <a16:creationId xmlns:a16="http://schemas.microsoft.com/office/drawing/2014/main" id="{E202DF26-14DB-2C7C-AFCA-BD8084DCAE6D}"/>
              </a:ext>
            </a:extLst>
          </p:cNvPr>
          <p:cNvSpPr txBox="1">
            <a:spLocks/>
          </p:cNvSpPr>
          <p:nvPr/>
        </p:nvSpPr>
        <p:spPr>
          <a:xfrm>
            <a:off x="235108" y="3256451"/>
            <a:ext cx="4088765" cy="14053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sz="2000" dirty="0">
                <a:solidFill>
                  <a:schemeClr val="bg1"/>
                </a:solidFill>
                <a:latin typeface="Russo One" panose="020B0604020202020204" charset="0"/>
              </a:rPr>
              <a:t>Evaluation de plusieurs scénarios à court terme (1)</a:t>
            </a:r>
          </a:p>
        </p:txBody>
      </p:sp>
      <p:pic>
        <p:nvPicPr>
          <p:cNvPr id="3" name="Google Shape;779;p57">
            <a:extLst>
              <a:ext uri="{FF2B5EF4-FFF2-40B4-BE49-F238E27FC236}">
                <a16:creationId xmlns:a16="http://schemas.microsoft.com/office/drawing/2014/main" id="{3EA5B93D-C487-D569-A360-1428A2C228D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30045"/>
          <a:stretch/>
        </p:blipFill>
        <p:spPr>
          <a:xfrm>
            <a:off x="4794093" y="131114"/>
            <a:ext cx="4053151" cy="21847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920341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527841EB-A5B3-95EE-82AC-51F3AE8C3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700" y="0"/>
            <a:ext cx="4587300" cy="29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21D5E4AD-6904-5FC6-B387-6A0E2AC512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45500"/>
            <a:ext cx="4635901" cy="29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133;p32">
            <a:extLst>
              <a:ext uri="{FF2B5EF4-FFF2-40B4-BE49-F238E27FC236}">
                <a16:creationId xmlns:a16="http://schemas.microsoft.com/office/drawing/2014/main" id="{DBBA7868-76E3-FF84-6281-E5D2A239C5E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14781" b="12722"/>
          <a:stretch/>
        </p:blipFill>
        <p:spPr>
          <a:xfrm>
            <a:off x="6482443" y="2824843"/>
            <a:ext cx="1472898" cy="220661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252;p41">
            <a:extLst>
              <a:ext uri="{FF2B5EF4-FFF2-40B4-BE49-F238E27FC236}">
                <a16:creationId xmlns:a16="http://schemas.microsoft.com/office/drawing/2014/main" id="{CAE84243-12E4-7109-1CAF-23B06D0FEC66}"/>
              </a:ext>
            </a:extLst>
          </p:cNvPr>
          <p:cNvSpPr txBox="1">
            <a:spLocks/>
          </p:cNvSpPr>
          <p:nvPr/>
        </p:nvSpPr>
        <p:spPr>
          <a:xfrm>
            <a:off x="273567" y="420073"/>
            <a:ext cx="4088765" cy="14053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sz="2000" dirty="0">
                <a:solidFill>
                  <a:schemeClr val="bg1"/>
                </a:solidFill>
                <a:latin typeface="Russo One" panose="020B0604020202020204" charset="0"/>
              </a:rPr>
              <a:t>Evaluation de plusieurs scénarios à court terme (2)</a:t>
            </a:r>
          </a:p>
        </p:txBody>
      </p:sp>
    </p:spTree>
    <p:extLst>
      <p:ext uri="{BB962C8B-B14F-4D97-AF65-F5344CB8AC3E}">
        <p14:creationId xmlns:p14="http://schemas.microsoft.com/office/powerpoint/2010/main" val="13932256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E7B7BD94-E05C-546B-54F4-BCD9CFCDDE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700" y="0"/>
            <a:ext cx="4587300" cy="29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252;p41">
            <a:extLst>
              <a:ext uri="{FF2B5EF4-FFF2-40B4-BE49-F238E27FC236}">
                <a16:creationId xmlns:a16="http://schemas.microsoft.com/office/drawing/2014/main" id="{F6B2C61F-0BAE-1ADC-2E6B-C6F0A8569823}"/>
              </a:ext>
            </a:extLst>
          </p:cNvPr>
          <p:cNvSpPr txBox="1">
            <a:spLocks/>
          </p:cNvSpPr>
          <p:nvPr/>
        </p:nvSpPr>
        <p:spPr>
          <a:xfrm>
            <a:off x="4916443" y="3334723"/>
            <a:ext cx="4088765" cy="14053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sz="2000" dirty="0">
                <a:solidFill>
                  <a:schemeClr val="bg1"/>
                </a:solidFill>
                <a:latin typeface="Russo One" panose="020B0604020202020204" charset="0"/>
              </a:rPr>
              <a:t>Quelle solution à long terme 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D5BD490-C1F9-6B52-C7E6-61867F99B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27500"/>
            <a:ext cx="4566600" cy="29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781;p57">
            <a:extLst>
              <a:ext uri="{FF2B5EF4-FFF2-40B4-BE49-F238E27FC236}">
                <a16:creationId xmlns:a16="http://schemas.microsoft.com/office/drawing/2014/main" id="{F4B0AA93-BA6C-C7E8-F0B9-692821BAF648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5860" y="-14979"/>
            <a:ext cx="1827220" cy="21975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DB17AECC-63CA-ED56-FADA-B2E304930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50" y="632219"/>
            <a:ext cx="4364700" cy="755149"/>
          </a:xfrm>
        </p:spPr>
        <p:txBody>
          <a:bodyPr/>
          <a:lstStyle/>
          <a:p>
            <a:pPr algn="ctr"/>
            <a:r>
              <a:rPr lang="fr-FR" dirty="0"/>
              <a:t>Gouvernance</a:t>
            </a:r>
            <a:br>
              <a:rPr lang="fr-FR" dirty="0"/>
            </a:br>
            <a:r>
              <a:rPr lang="fr-FR" dirty="0"/>
              <a:t>et</a:t>
            </a:r>
            <a:br>
              <a:rPr lang="fr-FR" dirty="0"/>
            </a:br>
            <a:r>
              <a:rPr lang="fr-FR" dirty="0"/>
              <a:t>gestion de révolte</a:t>
            </a:r>
          </a:p>
        </p:txBody>
      </p:sp>
      <p:sp>
        <p:nvSpPr>
          <p:cNvPr id="4" name="Google Shape;345;p49">
            <a:extLst>
              <a:ext uri="{FF2B5EF4-FFF2-40B4-BE49-F238E27FC236}">
                <a16:creationId xmlns:a16="http://schemas.microsoft.com/office/drawing/2014/main" id="{4A45D6E3-AFA5-D92F-B2B0-34EF77FB9263}"/>
              </a:ext>
            </a:extLst>
          </p:cNvPr>
          <p:cNvSpPr/>
          <p:nvPr/>
        </p:nvSpPr>
        <p:spPr>
          <a:xfrm>
            <a:off x="1036478" y="2325575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lt1"/>
                </a:solidFill>
                <a:latin typeface="Russo One"/>
                <a:sym typeface="Russo One"/>
              </a:rPr>
              <a:t>1</a:t>
            </a:r>
            <a:endParaRPr dirty="0"/>
          </a:p>
        </p:txBody>
      </p:sp>
      <p:sp>
        <p:nvSpPr>
          <p:cNvPr id="5" name="Google Shape;346;p49">
            <a:extLst>
              <a:ext uri="{FF2B5EF4-FFF2-40B4-BE49-F238E27FC236}">
                <a16:creationId xmlns:a16="http://schemas.microsoft.com/office/drawing/2014/main" id="{46747583-2909-E6C6-BB8C-B5D6EDB96D18}"/>
              </a:ext>
            </a:extLst>
          </p:cNvPr>
          <p:cNvSpPr/>
          <p:nvPr/>
        </p:nvSpPr>
        <p:spPr>
          <a:xfrm>
            <a:off x="4178550" y="2302329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rPr>
              <a:t>2</a:t>
            </a:r>
            <a:endParaRPr dirty="0"/>
          </a:p>
        </p:txBody>
      </p:sp>
      <p:sp>
        <p:nvSpPr>
          <p:cNvPr id="6" name="Google Shape;347;p49">
            <a:extLst>
              <a:ext uri="{FF2B5EF4-FFF2-40B4-BE49-F238E27FC236}">
                <a16:creationId xmlns:a16="http://schemas.microsoft.com/office/drawing/2014/main" id="{574C0036-4DDB-E96F-0EF1-6FDD705F6CCA}"/>
              </a:ext>
            </a:extLst>
          </p:cNvPr>
          <p:cNvSpPr/>
          <p:nvPr/>
        </p:nvSpPr>
        <p:spPr>
          <a:xfrm>
            <a:off x="7394100" y="2302329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lt1"/>
                </a:solidFill>
                <a:latin typeface="Russo One"/>
                <a:sym typeface="Russo One"/>
              </a:rPr>
              <a:t>3</a:t>
            </a:r>
            <a:endParaRPr dirty="0"/>
          </a:p>
        </p:txBody>
      </p:sp>
      <p:sp>
        <p:nvSpPr>
          <p:cNvPr id="8" name="Google Shape;349;p49">
            <a:extLst>
              <a:ext uri="{FF2B5EF4-FFF2-40B4-BE49-F238E27FC236}">
                <a16:creationId xmlns:a16="http://schemas.microsoft.com/office/drawing/2014/main" id="{1C98688C-865A-AB8E-2F55-4DF3100A95E3}"/>
              </a:ext>
            </a:extLst>
          </p:cNvPr>
          <p:cNvSpPr txBox="1"/>
          <p:nvPr/>
        </p:nvSpPr>
        <p:spPr>
          <a:xfrm>
            <a:off x="443960" y="2889232"/>
            <a:ext cx="1926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Stratocratie</a:t>
            </a:r>
            <a:endParaRPr sz="2000" dirty="0">
              <a:solidFill>
                <a:srgbClr val="FFFFFF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9" name="Google Shape;351;p49">
            <a:extLst>
              <a:ext uri="{FF2B5EF4-FFF2-40B4-BE49-F238E27FC236}">
                <a16:creationId xmlns:a16="http://schemas.microsoft.com/office/drawing/2014/main" id="{50CA1DC2-2BDC-0F2B-8AA5-0E3246810E16}"/>
              </a:ext>
            </a:extLst>
          </p:cNvPr>
          <p:cNvSpPr txBox="1"/>
          <p:nvPr/>
        </p:nvSpPr>
        <p:spPr>
          <a:xfrm>
            <a:off x="3482451" y="2885007"/>
            <a:ext cx="2179098" cy="776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Transition démocratique</a:t>
            </a:r>
            <a:endParaRPr sz="2000" dirty="0">
              <a:solidFill>
                <a:srgbClr val="FFFFFF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1" name="Google Shape;355;p49">
            <a:extLst>
              <a:ext uri="{FF2B5EF4-FFF2-40B4-BE49-F238E27FC236}">
                <a16:creationId xmlns:a16="http://schemas.microsoft.com/office/drawing/2014/main" id="{C1A499E4-154C-21D6-750D-A4D624A6CFFC}"/>
              </a:ext>
            </a:extLst>
          </p:cNvPr>
          <p:cNvSpPr txBox="1"/>
          <p:nvPr/>
        </p:nvSpPr>
        <p:spPr>
          <a:xfrm>
            <a:off x="6824550" y="2889232"/>
            <a:ext cx="1926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Démocratie</a:t>
            </a:r>
            <a:endParaRPr sz="2000" dirty="0">
              <a:solidFill>
                <a:srgbClr val="FFFFFF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50" name="Google Shape;349;p49">
            <a:extLst>
              <a:ext uri="{FF2B5EF4-FFF2-40B4-BE49-F238E27FC236}">
                <a16:creationId xmlns:a16="http://schemas.microsoft.com/office/drawing/2014/main" id="{586C22BC-5762-A567-B711-9C5002CA4C87}"/>
              </a:ext>
            </a:extLst>
          </p:cNvPr>
          <p:cNvSpPr txBox="1"/>
          <p:nvPr/>
        </p:nvSpPr>
        <p:spPr>
          <a:xfrm>
            <a:off x="446702" y="4122566"/>
            <a:ext cx="1926000" cy="66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Overpass" panose="020B0604020202020204" charset="0"/>
                <a:ea typeface="Russo One"/>
                <a:cs typeface="Russo One"/>
                <a:sym typeface="Russo One"/>
              </a:rPr>
              <a:t>Dilemme du prisonnier</a:t>
            </a:r>
            <a:endParaRPr sz="1600" dirty="0">
              <a:solidFill>
                <a:srgbClr val="FFFFFF"/>
              </a:solidFill>
              <a:latin typeface="Overpass" panose="020B0604020202020204" charset="0"/>
              <a:ea typeface="Russo One"/>
              <a:cs typeface="Russo One"/>
              <a:sym typeface="Russo One"/>
            </a:endParaRPr>
          </a:p>
        </p:txBody>
      </p: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1DEF3B7C-FE42-AD4E-49A5-C07A7EC6BC96}"/>
              </a:ext>
            </a:extLst>
          </p:cNvPr>
          <p:cNvCxnSpPr>
            <a:cxnSpLocks/>
            <a:stCxn id="8" idx="2"/>
            <a:endCxn id="50" idx="0"/>
          </p:cNvCxnSpPr>
          <p:nvPr/>
        </p:nvCxnSpPr>
        <p:spPr>
          <a:xfrm>
            <a:off x="1406960" y="3416932"/>
            <a:ext cx="2742" cy="7056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Google Shape;349;p49">
            <a:extLst>
              <a:ext uri="{FF2B5EF4-FFF2-40B4-BE49-F238E27FC236}">
                <a16:creationId xmlns:a16="http://schemas.microsoft.com/office/drawing/2014/main" id="{A6991342-8005-D77E-8478-2CC62F2A23B2}"/>
              </a:ext>
            </a:extLst>
          </p:cNvPr>
          <p:cNvSpPr txBox="1"/>
          <p:nvPr/>
        </p:nvSpPr>
        <p:spPr>
          <a:xfrm>
            <a:off x="6824550" y="4122566"/>
            <a:ext cx="1926000" cy="457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Overpass" panose="020B0604020202020204" charset="0"/>
                <a:ea typeface="Russo One"/>
                <a:cs typeface="Russo One"/>
                <a:sym typeface="Russo One"/>
              </a:rPr>
              <a:t>Chasse au cerf</a:t>
            </a:r>
            <a:endParaRPr sz="1600" dirty="0">
              <a:solidFill>
                <a:srgbClr val="FFFFFF"/>
              </a:solidFill>
              <a:latin typeface="Overpass" panose="020B0604020202020204" charset="0"/>
              <a:ea typeface="Russo One"/>
              <a:cs typeface="Russo One"/>
              <a:sym typeface="Russo One"/>
            </a:endParaRPr>
          </a:p>
        </p:txBody>
      </p:sp>
      <p:cxnSp>
        <p:nvCxnSpPr>
          <p:cNvPr id="57" name="Connecteur droit avec flèche 56">
            <a:extLst>
              <a:ext uri="{FF2B5EF4-FFF2-40B4-BE49-F238E27FC236}">
                <a16:creationId xmlns:a16="http://schemas.microsoft.com/office/drawing/2014/main" id="{D5FBE298-90FB-7681-BDC9-E01DCFE21C0B}"/>
              </a:ext>
            </a:extLst>
          </p:cNvPr>
          <p:cNvCxnSpPr>
            <a:cxnSpLocks/>
            <a:stCxn id="11" idx="2"/>
            <a:endCxn id="56" idx="0"/>
          </p:cNvCxnSpPr>
          <p:nvPr/>
        </p:nvCxnSpPr>
        <p:spPr>
          <a:xfrm>
            <a:off x="7787550" y="3416932"/>
            <a:ext cx="0" cy="7056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Connecteur droit avec flèche 1">
            <a:extLst>
              <a:ext uri="{FF2B5EF4-FFF2-40B4-BE49-F238E27FC236}">
                <a16:creationId xmlns:a16="http://schemas.microsoft.com/office/drawing/2014/main" id="{26E2110D-3481-1CAA-0B7B-727190BA9937}"/>
              </a:ext>
            </a:extLst>
          </p:cNvPr>
          <p:cNvCxnSpPr>
            <a:cxnSpLocks/>
            <a:stCxn id="4" idx="6"/>
            <a:endCxn id="5" idx="2"/>
          </p:cNvCxnSpPr>
          <p:nvPr/>
        </p:nvCxnSpPr>
        <p:spPr>
          <a:xfrm flipV="1">
            <a:off x="1823378" y="2566179"/>
            <a:ext cx="2355172" cy="23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8EBF8077-1120-BE69-621F-D5CB6E556318}"/>
              </a:ext>
            </a:extLst>
          </p:cNvPr>
          <p:cNvCxnSpPr>
            <a:cxnSpLocks/>
            <a:stCxn id="5" idx="6"/>
            <a:endCxn id="6" idx="2"/>
          </p:cNvCxnSpPr>
          <p:nvPr/>
        </p:nvCxnSpPr>
        <p:spPr>
          <a:xfrm>
            <a:off x="4965450" y="2566179"/>
            <a:ext cx="24286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oogle Shape;781;p57">
            <a:extLst>
              <a:ext uri="{FF2B5EF4-FFF2-40B4-BE49-F238E27FC236}">
                <a16:creationId xmlns:a16="http://schemas.microsoft.com/office/drawing/2014/main" id="{FEB17FC0-D072-B4B7-8732-CA70764993B8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81849" y="-136682"/>
            <a:ext cx="2619601" cy="28622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404673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B0FE7A-931C-BFAF-057B-0BD1E2106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0170" y="138792"/>
            <a:ext cx="2686051" cy="1970519"/>
          </a:xfrm>
        </p:spPr>
        <p:txBody>
          <a:bodyPr/>
          <a:lstStyle/>
          <a:p>
            <a:pPr algn="ctr"/>
            <a:r>
              <a:rPr lang="fr-FR" dirty="0"/>
              <a:t>Système socio-économique de la phase 1</a:t>
            </a:r>
          </a:p>
        </p:txBody>
      </p:sp>
      <p:pic>
        <p:nvPicPr>
          <p:cNvPr id="4" name="Image 3" descr="Une image contenant diagramme, texte, ligne, carte&#10;&#10;Description générée automatiquement">
            <a:extLst>
              <a:ext uri="{FF2B5EF4-FFF2-40B4-BE49-F238E27FC236}">
                <a16:creationId xmlns:a16="http://schemas.microsoft.com/office/drawing/2014/main" id="{0F4E2023-0A90-E567-6A92-108736A9D8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137595" cy="5143500"/>
          </a:xfrm>
          <a:prstGeom prst="rect">
            <a:avLst/>
          </a:prstGeom>
        </p:spPr>
      </p:pic>
      <p:sp>
        <p:nvSpPr>
          <p:cNvPr id="5" name="Google Shape;298;p45">
            <a:extLst>
              <a:ext uri="{FF2B5EF4-FFF2-40B4-BE49-F238E27FC236}">
                <a16:creationId xmlns:a16="http://schemas.microsoft.com/office/drawing/2014/main" id="{29CF44C0-32BF-3C59-D3D2-048E3FB77726}"/>
              </a:ext>
            </a:extLst>
          </p:cNvPr>
          <p:cNvSpPr txBox="1"/>
          <p:nvPr/>
        </p:nvSpPr>
        <p:spPr>
          <a:xfrm>
            <a:off x="6160822" y="2045186"/>
            <a:ext cx="2983178" cy="148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chemeClr val="bg1"/>
                </a:solidFill>
                <a:latin typeface="Overpass" panose="020B0604020202020204" charset="0"/>
                <a:ea typeface="Times New Roman" panose="02020603050405020304" pitchFamily="18" charset="0"/>
              </a:rPr>
              <a:t>M</a:t>
            </a:r>
            <a:r>
              <a:rPr lang="fr-FR" sz="1800" dirty="0">
                <a:solidFill>
                  <a:schemeClr val="bg1"/>
                </a:solidFill>
                <a:effectLst/>
                <a:latin typeface="Overpass" panose="020B0604020202020204" charset="0"/>
                <a:ea typeface="Times New Roman" panose="02020603050405020304" pitchFamily="18" charset="0"/>
              </a:rPr>
              <a:t>odularité : 18,4%</a:t>
            </a:r>
            <a:endParaRPr lang="fr-FR" sz="1800" dirty="0">
              <a:solidFill>
                <a:schemeClr val="bg1"/>
              </a:solidFill>
              <a:latin typeface="Overpass" panose="020B0604020202020204" charset="0"/>
              <a:ea typeface="Times New Roman" panose="02020603050405020304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chemeClr val="bg1"/>
                </a:solidFill>
                <a:effectLst/>
                <a:latin typeface="Overpass" panose="020B0604020202020204" charset="0"/>
                <a:ea typeface="Times New Roman" panose="02020603050405020304" pitchFamily="18" charset="0"/>
              </a:rPr>
              <a:t>Coefficient de clustering moyen : 58,4%  </a:t>
            </a:r>
            <a:endParaRPr dirty="0">
              <a:solidFill>
                <a:schemeClr val="bg1"/>
              </a:solidFill>
              <a:latin typeface="Overpass" panose="020B0604020202020204" charset="0"/>
              <a:ea typeface="Overpass"/>
              <a:cs typeface="Overpass"/>
              <a:sym typeface="Overpass"/>
            </a:endParaRPr>
          </a:p>
        </p:txBody>
      </p:sp>
    </p:spTree>
    <p:extLst>
      <p:ext uri="{BB962C8B-B14F-4D97-AF65-F5344CB8AC3E}">
        <p14:creationId xmlns:p14="http://schemas.microsoft.com/office/powerpoint/2010/main" val="5976878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534B3B55-C426-9BDE-0EC6-DBDD6B594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38793" y="163285"/>
            <a:ext cx="2686051" cy="2408465"/>
          </a:xfrm>
        </p:spPr>
        <p:txBody>
          <a:bodyPr/>
          <a:lstStyle/>
          <a:p>
            <a:pPr algn="ctr"/>
            <a:r>
              <a:rPr lang="fr-FR" sz="3000" dirty="0"/>
              <a:t>Système socio-économique de la phase 2</a:t>
            </a:r>
          </a:p>
        </p:txBody>
      </p:sp>
      <p:pic>
        <p:nvPicPr>
          <p:cNvPr id="10" name="Image 9" descr="Une image contenant diagramme, capture d’écran, ligne, Caractère coloré&#10;&#10;Description générée automatiquement">
            <a:extLst>
              <a:ext uri="{FF2B5EF4-FFF2-40B4-BE49-F238E27FC236}">
                <a16:creationId xmlns:a16="http://schemas.microsoft.com/office/drawing/2014/main" id="{B821C784-E586-5D30-90EE-1A89C962C8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4623" y="0"/>
            <a:ext cx="6766738" cy="5143500"/>
          </a:xfrm>
          <a:prstGeom prst="rect">
            <a:avLst/>
          </a:prstGeom>
        </p:spPr>
      </p:pic>
      <p:sp>
        <p:nvSpPr>
          <p:cNvPr id="11" name="Google Shape;298;p45">
            <a:extLst>
              <a:ext uri="{FF2B5EF4-FFF2-40B4-BE49-F238E27FC236}">
                <a16:creationId xmlns:a16="http://schemas.microsoft.com/office/drawing/2014/main" id="{7E84B837-4DDE-AA4D-2307-49C31A0A0CFF}"/>
              </a:ext>
            </a:extLst>
          </p:cNvPr>
          <p:cNvSpPr txBox="1"/>
          <p:nvPr/>
        </p:nvSpPr>
        <p:spPr>
          <a:xfrm>
            <a:off x="0" y="2571750"/>
            <a:ext cx="2374623" cy="148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chemeClr val="bg1"/>
                </a:solidFill>
                <a:latin typeface="Overpass" panose="020B0604020202020204" charset="0"/>
                <a:ea typeface="Times New Roman" panose="02020603050405020304" pitchFamily="18" charset="0"/>
              </a:rPr>
              <a:t>M</a:t>
            </a:r>
            <a:r>
              <a:rPr lang="fr-FR" sz="1800" dirty="0">
                <a:solidFill>
                  <a:schemeClr val="bg1"/>
                </a:solidFill>
                <a:effectLst/>
                <a:latin typeface="Overpass" panose="020B0604020202020204" charset="0"/>
                <a:ea typeface="Times New Roman" panose="02020603050405020304" pitchFamily="18" charset="0"/>
              </a:rPr>
              <a:t>odularité : </a:t>
            </a:r>
            <a:r>
              <a:rPr lang="fr-FR" sz="1800" dirty="0">
                <a:solidFill>
                  <a:schemeClr val="bg1"/>
                </a:solidFill>
                <a:latin typeface="Overpass" panose="020B0604020202020204" charset="0"/>
                <a:ea typeface="Times New Roman" panose="02020603050405020304" pitchFamily="18" charset="0"/>
              </a:rPr>
              <a:t>6,5</a:t>
            </a:r>
            <a:r>
              <a:rPr lang="fr-FR" sz="1800" dirty="0">
                <a:solidFill>
                  <a:schemeClr val="bg1"/>
                </a:solidFill>
                <a:effectLst/>
                <a:latin typeface="Overpass" panose="020B0604020202020204" charset="0"/>
                <a:ea typeface="Times New Roman" panose="02020603050405020304" pitchFamily="18" charset="0"/>
              </a:rPr>
              <a:t>%</a:t>
            </a:r>
            <a:endParaRPr lang="fr-FR" sz="1800" dirty="0">
              <a:solidFill>
                <a:schemeClr val="bg1"/>
              </a:solidFill>
              <a:latin typeface="Overpass" panose="020B0604020202020204" charset="0"/>
              <a:ea typeface="Times New Roman" panose="02020603050405020304" pitchFamily="18" charset="0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chemeClr val="bg1"/>
                </a:solidFill>
                <a:effectLst/>
                <a:latin typeface="Overpass" panose="020B0604020202020204" charset="0"/>
                <a:ea typeface="Times New Roman" panose="02020603050405020304" pitchFamily="18" charset="0"/>
              </a:rPr>
              <a:t>Coefficient de clustering moyen :</a:t>
            </a:r>
            <a:r>
              <a:rPr lang="fr-FR" sz="1800" dirty="0">
                <a:solidFill>
                  <a:schemeClr val="bg1"/>
                </a:solidFill>
                <a:latin typeface="Overpass" panose="020B0604020202020204" charset="0"/>
                <a:ea typeface="Times New Roman" panose="02020603050405020304" pitchFamily="18" charset="0"/>
              </a:rPr>
              <a:t> </a:t>
            </a:r>
            <a:r>
              <a:rPr lang="fr-FR" sz="1800" dirty="0">
                <a:solidFill>
                  <a:schemeClr val="bg1"/>
                </a:solidFill>
                <a:effectLst/>
                <a:latin typeface="Overpass" panose="020B0604020202020204" charset="0"/>
                <a:ea typeface="Times New Roman" panose="02020603050405020304" pitchFamily="18" charset="0"/>
              </a:rPr>
              <a:t>58,3%  </a:t>
            </a:r>
            <a:endParaRPr dirty="0">
              <a:solidFill>
                <a:schemeClr val="bg1"/>
              </a:solidFill>
              <a:latin typeface="Overpass" panose="020B0604020202020204" charset="0"/>
              <a:ea typeface="Overpass"/>
              <a:cs typeface="Overpass"/>
              <a:sym typeface="Overpass"/>
            </a:endParaRPr>
          </a:p>
        </p:txBody>
      </p:sp>
    </p:spTree>
    <p:extLst>
      <p:ext uri="{BB962C8B-B14F-4D97-AF65-F5344CB8AC3E}">
        <p14:creationId xmlns:p14="http://schemas.microsoft.com/office/powerpoint/2010/main" val="34542198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52"/>
          <p:cNvSpPr txBox="1">
            <a:spLocks noGrp="1"/>
          </p:cNvSpPr>
          <p:nvPr>
            <p:ph type="title" idx="15"/>
          </p:nvPr>
        </p:nvSpPr>
        <p:spPr>
          <a:xfrm>
            <a:off x="720045" y="2802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442" name="Google Shape;442;p52"/>
          <p:cNvSpPr txBox="1">
            <a:spLocks noGrp="1"/>
          </p:cNvSpPr>
          <p:nvPr>
            <p:ph type="subTitle" idx="1"/>
          </p:nvPr>
        </p:nvSpPr>
        <p:spPr>
          <a:xfrm>
            <a:off x="720000" y="1743836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Valoriser les déchêts et pertes (recyclage)</a:t>
            </a:r>
            <a:endParaRPr sz="1600" dirty="0"/>
          </a:p>
        </p:txBody>
      </p:sp>
      <p:sp>
        <p:nvSpPr>
          <p:cNvPr id="444" name="Google Shape;444;p52"/>
          <p:cNvSpPr txBox="1">
            <a:spLocks noGrp="1"/>
          </p:cNvSpPr>
          <p:nvPr>
            <p:ph type="subTitle" idx="3"/>
          </p:nvPr>
        </p:nvSpPr>
        <p:spPr>
          <a:xfrm>
            <a:off x="3419269" y="1787174"/>
            <a:ext cx="2305500" cy="784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/>
              <a:t>Recourt au nucléaire comme source d’énergie principale</a:t>
            </a:r>
            <a:endParaRPr sz="1600" dirty="0"/>
          </a:p>
        </p:txBody>
      </p:sp>
      <p:sp>
        <p:nvSpPr>
          <p:cNvPr id="446" name="Google Shape;446;p52"/>
          <p:cNvSpPr txBox="1">
            <a:spLocks noGrp="1"/>
          </p:cNvSpPr>
          <p:nvPr>
            <p:ph type="subTitle" idx="5"/>
          </p:nvPr>
        </p:nvSpPr>
        <p:spPr>
          <a:xfrm>
            <a:off x="719955" y="360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Nombre d’enfant par femme flexible</a:t>
            </a:r>
            <a:endParaRPr sz="1600" dirty="0"/>
          </a:p>
        </p:txBody>
      </p:sp>
      <p:sp>
        <p:nvSpPr>
          <p:cNvPr id="448" name="Google Shape;448;p52"/>
          <p:cNvSpPr txBox="1">
            <a:spLocks noGrp="1"/>
          </p:cNvSpPr>
          <p:nvPr>
            <p:ph type="subTitle" idx="7"/>
          </p:nvPr>
        </p:nvSpPr>
        <p:spPr>
          <a:xfrm>
            <a:off x="3419269" y="360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/>
              <a:t>Une stratocratie vers une démocratie</a:t>
            </a:r>
            <a:endParaRPr sz="1600" dirty="0"/>
          </a:p>
        </p:txBody>
      </p:sp>
      <p:sp>
        <p:nvSpPr>
          <p:cNvPr id="450" name="Google Shape;450;p52"/>
          <p:cNvSpPr txBox="1">
            <a:spLocks noGrp="1"/>
          </p:cNvSpPr>
          <p:nvPr>
            <p:ph type="subTitle" idx="9"/>
          </p:nvPr>
        </p:nvSpPr>
        <p:spPr>
          <a:xfrm>
            <a:off x="6118538" y="178907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/>
              <a:t>Système agricole diversifié autour des légumes et des insectes</a:t>
            </a:r>
            <a:endParaRPr sz="1600" dirty="0"/>
          </a:p>
        </p:txBody>
      </p:sp>
      <p:sp>
        <p:nvSpPr>
          <p:cNvPr id="452" name="Google Shape;452;p52"/>
          <p:cNvSpPr txBox="1">
            <a:spLocks noGrp="1"/>
          </p:cNvSpPr>
          <p:nvPr>
            <p:ph type="subTitle" idx="14"/>
          </p:nvPr>
        </p:nvSpPr>
        <p:spPr>
          <a:xfrm>
            <a:off x="6118500" y="360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/>
              <a:t>Un changement radical entre les deux phases</a:t>
            </a:r>
            <a:endParaRPr sz="1600" dirty="0"/>
          </a:p>
        </p:txBody>
      </p:sp>
      <p:sp>
        <p:nvSpPr>
          <p:cNvPr id="453" name="Google Shape;453;p52"/>
          <p:cNvSpPr/>
          <p:nvPr/>
        </p:nvSpPr>
        <p:spPr>
          <a:xfrm>
            <a:off x="1479300" y="1177425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rPr>
              <a:t>01</a:t>
            </a:r>
            <a:endParaRPr/>
          </a:p>
        </p:txBody>
      </p:sp>
      <p:sp>
        <p:nvSpPr>
          <p:cNvPr id="454" name="Google Shape;454;p52"/>
          <p:cNvSpPr/>
          <p:nvPr/>
        </p:nvSpPr>
        <p:spPr>
          <a:xfrm>
            <a:off x="4178550" y="1177425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rPr>
              <a:t>02</a:t>
            </a:r>
            <a:endParaRPr/>
          </a:p>
        </p:txBody>
      </p:sp>
      <p:sp>
        <p:nvSpPr>
          <p:cNvPr id="455" name="Google Shape;455;p52"/>
          <p:cNvSpPr/>
          <p:nvPr/>
        </p:nvSpPr>
        <p:spPr>
          <a:xfrm>
            <a:off x="6877800" y="1177425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rPr>
              <a:t>03</a:t>
            </a:r>
            <a:endParaRPr/>
          </a:p>
        </p:txBody>
      </p:sp>
      <p:sp>
        <p:nvSpPr>
          <p:cNvPr id="456" name="Google Shape;456;p52"/>
          <p:cNvSpPr/>
          <p:nvPr/>
        </p:nvSpPr>
        <p:spPr>
          <a:xfrm>
            <a:off x="1479300" y="2973075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rPr>
              <a:t>04</a:t>
            </a:r>
            <a:endParaRPr/>
          </a:p>
        </p:txBody>
      </p:sp>
      <p:sp>
        <p:nvSpPr>
          <p:cNvPr id="457" name="Google Shape;457;p52"/>
          <p:cNvSpPr/>
          <p:nvPr/>
        </p:nvSpPr>
        <p:spPr>
          <a:xfrm>
            <a:off x="4178550" y="2973075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rPr>
              <a:t>05</a:t>
            </a:r>
            <a:endParaRPr/>
          </a:p>
        </p:txBody>
      </p:sp>
      <p:sp>
        <p:nvSpPr>
          <p:cNvPr id="458" name="Google Shape;458;p52"/>
          <p:cNvSpPr/>
          <p:nvPr/>
        </p:nvSpPr>
        <p:spPr>
          <a:xfrm>
            <a:off x="6877800" y="2973075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rPr>
              <a:t>06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3"/>
          <p:cNvSpPr txBox="1">
            <a:spLocks noGrp="1"/>
          </p:cNvSpPr>
          <p:nvPr>
            <p:ph type="subTitle" idx="1"/>
          </p:nvPr>
        </p:nvSpPr>
        <p:spPr>
          <a:xfrm>
            <a:off x="720000" y="735388"/>
            <a:ext cx="7704000" cy="41713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Banegas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Richard. « Les transitions démocratiques : mobilisations collectives et fluidité politique ». </a:t>
            </a:r>
            <a:r>
              <a:rPr lang="fr-FR" sz="9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Cultures &amp; Conflits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n</a:t>
            </a:r>
            <a:r>
              <a:rPr lang="fr-FR" sz="900" kern="10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12 (15 décembre 1993). </a:t>
            </a:r>
            <a:r>
              <a:rPr lang="fr-FR" sz="9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https://doi.org/10.4000/conflits.443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Castoriadis, Cornelius. « Vers la stratocratie »: </a:t>
            </a:r>
            <a:r>
              <a:rPr lang="fr-FR" sz="9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Débat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n° 12, n</a:t>
            </a:r>
            <a:r>
              <a:rPr lang="fr-FR" sz="900" kern="10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5 (1 mai 1981): 5‑17. </a:t>
            </a:r>
            <a:r>
              <a:rPr lang="fr-FR" sz="9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https://doi.org/10.3917/deba.012.0005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Coase, R. H. « The </a:t>
            </a: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Problem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Social </a:t>
            </a: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Cost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». </a:t>
            </a:r>
            <a:r>
              <a:rPr lang="fr-FR" sz="9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Journal of Law and </a:t>
            </a:r>
            <a:r>
              <a:rPr lang="fr-FR" sz="900" i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Economics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3 (octobre 1960): 1‑44. </a:t>
            </a:r>
            <a:r>
              <a:rPr lang="fr-FR" sz="9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https://doi.org/10.1086/466560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Du Gay, Paul, et Alan Scott. « Transformation de l’État ou changement de régime ? De quelques confusions en théorie et sociologie de l’État ». </a:t>
            </a:r>
            <a:r>
              <a:rPr lang="fr-FR" sz="9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Revue française de sociologie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52, n</a:t>
            </a:r>
            <a:r>
              <a:rPr lang="fr-FR" sz="900" kern="10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3 (2011): 537‑57. </a:t>
            </a:r>
            <a:r>
              <a:rPr lang="fr-FR" sz="9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https://doi.org/10.3917/rfs.523.0537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Hecht, M., J. Hoffman, D. Rapp, J. </a:t>
            </a: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McClean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J. </a:t>
            </a: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SooHoo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R. Schaefer, A. </a:t>
            </a: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Aboobaker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et al. « Mars </a:t>
            </a: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Oxygen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ISRU </a:t>
            </a: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Experiment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(MOXIE) ». </a:t>
            </a:r>
            <a:r>
              <a:rPr lang="fr-FR" sz="900" i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Space</a:t>
            </a:r>
            <a:r>
              <a:rPr lang="fr-FR" sz="9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Science </a:t>
            </a:r>
            <a:r>
              <a:rPr lang="fr-FR" sz="900" i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Reviews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217, n</a:t>
            </a:r>
            <a:r>
              <a:rPr lang="fr-FR" sz="900" kern="10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1 (6 janvier 2021): 9. </a:t>
            </a:r>
            <a:r>
              <a:rPr lang="fr-FR" sz="9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https://doi.org/10.1007/s11214-020-00782-8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Herman, Michael. « </a:t>
            </a: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Assessment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on Food and Water Collection on Mars vs. Human Survival ». </a:t>
            </a:r>
            <a:r>
              <a:rPr lang="fr-FR" sz="9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Missouri </a:t>
            </a:r>
            <a:r>
              <a:rPr lang="fr-FR" sz="900" i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S&amp;T’s</a:t>
            </a:r>
            <a:r>
              <a:rPr lang="fr-FR" sz="9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Peer to Peer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1, n</a:t>
            </a:r>
            <a:r>
              <a:rPr lang="fr-FR" sz="900" kern="10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 (30 août 2017). </a:t>
            </a:r>
            <a:r>
              <a:rPr lang="fr-FR" sz="9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9"/>
              </a:rPr>
              <a:t>https://scholarsmine.mst.edu/peer2peer/vol1/iss2/9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Jessua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Claude. « 2. Les Physiocrates ». In </a:t>
            </a:r>
            <a:r>
              <a:rPr lang="fr-FR" sz="9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Histoire de la théorie économique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61‑116. Economie. Paris cedex 14: Presses Universitaires de France, 1991. </a:t>
            </a:r>
            <a:r>
              <a:rPr lang="fr-FR" sz="9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0"/>
              </a:rPr>
              <a:t>https://www.cairn.info/histoire-de-la-theorie-economique--9782130437734-p-61.htm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Kruyer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Nicholas S., Matthew J. </a:t>
            </a: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Realff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Wenting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Sun, Caroline L. </a:t>
            </a: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Genzale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et Pamela </a:t>
            </a: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Peralta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-Yahya. « </a:t>
            </a: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Designing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</a:t>
            </a: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Bioproduction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</a:t>
            </a: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Martian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Rocket </a:t>
            </a: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Propellant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via a </a:t>
            </a: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Biotechnology-Enabled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Situ Resource </a:t>
            </a: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Utilization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Strategy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». </a:t>
            </a:r>
            <a:r>
              <a:rPr lang="fr-FR" sz="9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Nature Communications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12, n</a:t>
            </a:r>
            <a:r>
              <a:rPr lang="fr-FR" sz="900" kern="10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1 (25 octobre 2021): 6166. </a:t>
            </a:r>
            <a:r>
              <a:rPr lang="fr-FR" sz="9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1"/>
              </a:rPr>
              <a:t>https://doi.org/10.1038/s41467-021-26393-7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Navarre, Maud. « La transition démocratique ». In </a:t>
            </a:r>
            <a:r>
              <a:rPr lang="fr-FR" sz="9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Démocratie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99‑106. Petite bibliothèque. Auxerre: Éditions Sciences Humaines, 2020. </a:t>
            </a:r>
            <a:r>
              <a:rPr lang="fr-FR" sz="9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2"/>
              </a:rPr>
              <a:t>https://doi.org/10.3917/sh.holei.2020.01.0099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Salotti, Jean-Marc. « Minimum </a:t>
            </a: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Number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</a:t>
            </a: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Settlers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for Survival on </a:t>
            </a:r>
            <a:r>
              <a:rPr lang="fr-FR" sz="9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Another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Planet ». </a:t>
            </a:r>
            <a:r>
              <a:rPr lang="fr-FR" sz="9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Scientific Reports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10, n</a:t>
            </a:r>
            <a:r>
              <a:rPr lang="fr-FR" sz="900" kern="10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1 (16 juin 2020): 9700. </a:t>
            </a:r>
            <a:r>
              <a:rPr lang="fr-FR" sz="9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3"/>
              </a:rPr>
              <a:t>https://doi.org/10.1038/s41598-020-66740-0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« Stratocratie ». In </a:t>
            </a:r>
            <a:r>
              <a:rPr lang="fr-FR" sz="9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Wikipédia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14 octobre 2022. </a:t>
            </a:r>
            <a:r>
              <a:rPr lang="fr-FR" sz="9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4"/>
              </a:rPr>
              <a:t>https://fr.wikipedia.org/w/index.php?title=Stratocratie&amp;oldid=197786109</a:t>
            </a:r>
            <a:r>
              <a:rPr lang="fr-FR" sz="9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139700" lvl="0" indent="0" algn="l" rtl="0">
              <a:spcBef>
                <a:spcPts val="1000"/>
              </a:spcBef>
              <a:spcAft>
                <a:spcPts val="0"/>
              </a:spcAft>
              <a:buSzPts val="1400"/>
              <a:buNone/>
            </a:pPr>
            <a:endParaRPr sz="800" dirty="0"/>
          </a:p>
        </p:txBody>
      </p:sp>
      <p:sp>
        <p:nvSpPr>
          <p:cNvPr id="464" name="Google Shape;464;p53"/>
          <p:cNvSpPr txBox="1">
            <a:spLocks noGrp="1"/>
          </p:cNvSpPr>
          <p:nvPr>
            <p:ph type="title"/>
          </p:nvPr>
        </p:nvSpPr>
        <p:spPr>
          <a:xfrm>
            <a:off x="720000" y="565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BIBLIOGRAPHIE</a:t>
            </a:r>
            <a:endParaRPr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3"/>
          <p:cNvSpPr txBox="1">
            <a:spLocks noGrp="1"/>
          </p:cNvSpPr>
          <p:nvPr>
            <p:ph type="subTitle" idx="1"/>
          </p:nvPr>
        </p:nvSpPr>
        <p:spPr>
          <a:xfrm>
            <a:off x="0" y="735985"/>
            <a:ext cx="9144000" cy="43509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sz="750" dirty="0"/>
              <a:t>BBC News Afrique. « Quelle est la protéine qui produit le moins d’empreinte carbone ? » Consulté le 22 janvier 2024. </a:t>
            </a:r>
            <a:r>
              <a:rPr lang="fr-FR" sz="750" dirty="0">
                <a:hlinkClick r:id="rId4"/>
              </a:rPr>
              <a:t>https://www.bbc.com/afrique/region-63990822</a:t>
            </a:r>
            <a:r>
              <a:rPr lang="fr-FR" sz="750" dirty="0"/>
              <a:t>. </a:t>
            </a:r>
          </a:p>
          <a:p>
            <a:r>
              <a:rPr lang="fr-FR" sz="750" dirty="0" err="1"/>
              <a:t>Démocurieux</a:t>
            </a:r>
            <a:r>
              <a:rPr lang="fr-FR" sz="750" dirty="0"/>
              <a:t>. « Types de démocraties », 18 décembre 2021. </a:t>
            </a:r>
            <a:r>
              <a:rPr lang="fr-FR" sz="750" dirty="0">
                <a:hlinkClick r:id="rId5"/>
              </a:rPr>
              <a:t>https://democurieux.fr/types-de-democraties/</a:t>
            </a:r>
            <a:r>
              <a:rPr lang="fr-FR" sz="750" dirty="0"/>
              <a:t>. </a:t>
            </a:r>
          </a:p>
          <a:p>
            <a:r>
              <a:rPr lang="fr-FR" sz="750" dirty="0"/>
              <a:t>durable, Commissariat général au développement. « Bilan énergétique de la France ». Chiffres clés de l’énergie - Édition 2021. Consulté le 22 janvier 2024. </a:t>
            </a:r>
            <a:r>
              <a:rPr lang="fr-FR" sz="750" dirty="0">
                <a:hlinkClick r:id="rId6"/>
              </a:rPr>
              <a:t>https://www.statistiques.developpement-durable.gouv.fr/edition-numerique/chiffres-cles-energie-2021/6-bilan-energetique-de-la-france.php</a:t>
            </a:r>
            <a:r>
              <a:rPr lang="fr-FR" sz="750" dirty="0"/>
              <a:t>. </a:t>
            </a:r>
          </a:p>
          <a:p>
            <a:r>
              <a:rPr lang="fr-FR" sz="750" dirty="0"/>
              <a:t>Franceinfo. « INFOGRAPHIES. Huit milliards d’habitants sur Terre, et après? Huit graphiques pour comprendre les projections démographiques de l’ONU », 16 novembre 2022. </a:t>
            </a:r>
            <a:r>
              <a:rPr lang="fr-FR" sz="750" dirty="0">
                <a:hlinkClick r:id="rId7"/>
              </a:rPr>
              <a:t>https://www.francetvinfo.fr/monde/infographies-huit-milliards-d-habitants-sur-terre-et-apres-huit-graphiques-pour-comprendre-les-projections-demographiques-de-l-onu_5476527.html</a:t>
            </a:r>
            <a:r>
              <a:rPr lang="fr-FR" sz="750" dirty="0"/>
              <a:t>. </a:t>
            </a:r>
          </a:p>
          <a:p>
            <a:r>
              <a:rPr lang="fr-FR" sz="750" dirty="0" err="1"/>
              <a:t>Géoconfluences</a:t>
            </a:r>
            <a:r>
              <a:rPr lang="fr-FR" sz="750" dirty="0"/>
              <a:t>. « Dividende démographique ». Terme. École normale supérieure de Lyon, janvier 2022. ISSN : 2492-7775. </a:t>
            </a:r>
            <a:r>
              <a:rPr lang="fr-FR" sz="750" dirty="0">
                <a:hlinkClick r:id="rId8"/>
              </a:rPr>
              <a:t>https://geoconfluences.ens-lyon.fr/glossaire/dividende-demographique</a:t>
            </a:r>
            <a:r>
              <a:rPr lang="fr-FR" sz="750" dirty="0"/>
              <a:t>. </a:t>
            </a:r>
          </a:p>
          <a:p>
            <a:r>
              <a:rPr lang="fr-FR" sz="750" dirty="0" err="1"/>
              <a:t>Ined</a:t>
            </a:r>
            <a:r>
              <a:rPr lang="fr-FR" sz="750" dirty="0"/>
              <a:t> - Institut national d’études démographiques. « Taux de mortalité par sexe et âge - Mortalité, cause de décès - France - Les chiffres ». Consulté le 13 janvier 2024. </a:t>
            </a:r>
            <a:r>
              <a:rPr lang="fr-FR" sz="750" dirty="0">
                <a:hlinkClick r:id="rId9"/>
              </a:rPr>
              <a:t>https://www.ined.fr/fr/tout-savoir-population/chiffres/france/mortalite-cause-deces/taux-mortalite-sexe-age/</a:t>
            </a:r>
            <a:r>
              <a:rPr lang="fr-FR" sz="750" dirty="0"/>
              <a:t>. </a:t>
            </a:r>
          </a:p>
          <a:p>
            <a:r>
              <a:rPr lang="fr-FR" sz="750" dirty="0"/>
              <a:t>INRAE Institutionnel. « Europe et international ». Consulté le 22 janvier 2024. </a:t>
            </a:r>
            <a:r>
              <a:rPr lang="fr-FR" sz="750" dirty="0">
                <a:hlinkClick r:id="rId10"/>
              </a:rPr>
              <a:t>https://www.inrae.fr/europe-international</a:t>
            </a:r>
            <a:r>
              <a:rPr lang="fr-FR" sz="750" dirty="0"/>
              <a:t>. </a:t>
            </a:r>
          </a:p>
          <a:p>
            <a:r>
              <a:rPr lang="fr-FR" sz="750" dirty="0"/>
              <a:t>« La démocratie | Conseil constitutionnel ». Consulté le 23 janvier 2024. </a:t>
            </a:r>
            <a:r>
              <a:rPr lang="fr-FR" sz="750" dirty="0">
                <a:hlinkClick r:id="rId11"/>
              </a:rPr>
              <a:t>https://www.conseil-constitutionnel.fr/la-constitution/la-democratie</a:t>
            </a:r>
            <a:r>
              <a:rPr lang="fr-FR" sz="750" dirty="0"/>
              <a:t>. </a:t>
            </a:r>
          </a:p>
          <a:p>
            <a:r>
              <a:rPr lang="fr-FR" sz="750" dirty="0"/>
              <a:t>Les Echos. « Comment la France est devenue pionnière dans l’élevage d’insectes », 17 janvier 2020. </a:t>
            </a:r>
            <a:r>
              <a:rPr lang="fr-FR" sz="750" dirty="0">
                <a:hlinkClick r:id="rId12"/>
              </a:rPr>
              <a:t>https://www.lesechos.fr/industrie-services/conso-distribution/comment-la-france-est-devenue-pionniere-dans-lelevage-dinsectes-1163807</a:t>
            </a:r>
            <a:r>
              <a:rPr lang="fr-FR" sz="750" dirty="0"/>
              <a:t>. </a:t>
            </a:r>
          </a:p>
          <a:p>
            <a:r>
              <a:rPr lang="fr-FR" sz="750" dirty="0"/>
              <a:t>Les Echos. « Pénurie d’eau : le recyclage progresse au compte-gouttes », 16 juin 2022. </a:t>
            </a:r>
            <a:r>
              <a:rPr lang="fr-FR" sz="750" dirty="0">
                <a:hlinkClick r:id="rId13"/>
              </a:rPr>
              <a:t>https://www.lesechos.fr/pme-regions/actualite-pme/penurie-deau-le-recyclage-progresse-au-compte-gouttes-1413765</a:t>
            </a:r>
            <a:r>
              <a:rPr lang="fr-FR" sz="750" dirty="0"/>
              <a:t>. </a:t>
            </a:r>
          </a:p>
          <a:p>
            <a:r>
              <a:rPr lang="fr-FR" sz="750" dirty="0"/>
              <a:t>NDIONGUE, </a:t>
            </a:r>
            <a:r>
              <a:rPr lang="fr-FR" sz="750" dirty="0" err="1"/>
              <a:t>Mouhamet</a:t>
            </a:r>
            <a:r>
              <a:rPr lang="fr-FR" sz="750" dirty="0"/>
              <a:t>. « Hassane </a:t>
            </a:r>
            <a:r>
              <a:rPr lang="fr-FR" sz="750" dirty="0" err="1"/>
              <a:t>Saoudi</a:t>
            </a:r>
            <a:r>
              <a:rPr lang="fr-FR" sz="750" dirty="0"/>
              <a:t> : « La recette de la stratocratie algérienne a inhibé la résilience du système tunisien » ». Maroc Diplomatique, 3 octobre 2022. </a:t>
            </a:r>
            <a:r>
              <a:rPr lang="fr-FR" sz="750" dirty="0">
                <a:hlinkClick r:id="rId14"/>
              </a:rPr>
              <a:t>https://maroc-diplomatique.net/hassane-saoudi-la-recette-de-la-stratocratie/</a:t>
            </a:r>
            <a:r>
              <a:rPr lang="fr-FR" sz="750" dirty="0"/>
              <a:t>. </a:t>
            </a:r>
          </a:p>
          <a:p>
            <a:r>
              <a:rPr lang="fr-FR" sz="750" dirty="0"/>
              <a:t>notre-environnement. « Prélevée ou consommée : comment compter (sur) l’eau ? » notre-environnement, 18 janvier 2024. </a:t>
            </a:r>
            <a:r>
              <a:rPr lang="fr-FR" sz="750" dirty="0">
                <a:hlinkClick r:id="rId15"/>
              </a:rPr>
              <a:t>http://www.notre-environnement.gouv.fr/actualites/breves/article/prelevee-ou-consommee-comment-compter-sur-l-eau</a:t>
            </a:r>
            <a:r>
              <a:rPr lang="fr-FR" sz="750" dirty="0"/>
              <a:t>. </a:t>
            </a:r>
          </a:p>
          <a:p>
            <a:r>
              <a:rPr lang="fr-FR" sz="750" dirty="0"/>
              <a:t>« Qu’est-ce que la démocratie ? - Par ici la démocratie ». Consulté le 23 janvier 2024. </a:t>
            </a:r>
            <a:r>
              <a:rPr lang="fr-FR" sz="750" dirty="0">
                <a:hlinkClick r:id="rId16"/>
              </a:rPr>
              <a:t>https://www.paricilademocratie.com/approfondir/pouvoirs-et-democratie/1433-qu-est-ce-que-la-democratie-</a:t>
            </a:r>
            <a:r>
              <a:rPr lang="fr-FR" sz="750" dirty="0"/>
              <a:t>. </a:t>
            </a:r>
          </a:p>
          <a:p>
            <a:r>
              <a:rPr lang="fr-FR" sz="750" dirty="0"/>
              <a:t>« Water Extraction </a:t>
            </a:r>
            <a:r>
              <a:rPr lang="fr-FR" sz="750" dirty="0" err="1"/>
              <a:t>from</a:t>
            </a:r>
            <a:r>
              <a:rPr lang="fr-FR" sz="750" dirty="0"/>
              <a:t> </a:t>
            </a:r>
            <a:r>
              <a:rPr lang="fr-FR" sz="750" dirty="0" err="1"/>
              <a:t>Martian</a:t>
            </a:r>
            <a:r>
              <a:rPr lang="fr-FR" sz="750" dirty="0"/>
              <a:t> </a:t>
            </a:r>
            <a:r>
              <a:rPr lang="fr-FR" sz="750" dirty="0" err="1"/>
              <a:t>Soil</a:t>
            </a:r>
            <a:r>
              <a:rPr lang="fr-FR" sz="750" dirty="0"/>
              <a:t> - NASA/ADS ». Consulté le 22 janvier 2024. </a:t>
            </a:r>
            <a:r>
              <a:rPr lang="fr-FR" sz="750" dirty="0">
                <a:hlinkClick r:id="rId17"/>
              </a:rPr>
              <a:t>https://ui.adsabs.harvard.edu/abs/2001heds.conf...11W/abstract</a:t>
            </a:r>
            <a:r>
              <a:rPr lang="fr-FR" sz="750" dirty="0"/>
              <a:t>. </a:t>
            </a:r>
          </a:p>
          <a:p>
            <a:r>
              <a:rPr lang="fr-FR" sz="750" dirty="0" err="1"/>
              <a:t>Youmatter</a:t>
            </a:r>
            <a:r>
              <a:rPr lang="fr-FR" sz="750" dirty="0"/>
              <a:t>. « La démocratie, c’est quoi ? Définition, histoire, principes et enjeux ». Consulté le 23 janvier 2024. </a:t>
            </a:r>
            <a:r>
              <a:rPr lang="fr-FR" sz="750" dirty="0">
                <a:hlinkClick r:id="rId18"/>
              </a:rPr>
              <a:t>https://youmatter.world/fr/definition/democratie-definition-histoire-principes-enjeux/</a:t>
            </a:r>
            <a:r>
              <a:rPr lang="fr-FR" sz="750" dirty="0"/>
              <a:t>. </a:t>
            </a:r>
          </a:p>
          <a:p>
            <a:pPr marL="139700" lvl="0" indent="0" algn="l" rtl="0">
              <a:spcBef>
                <a:spcPts val="1000"/>
              </a:spcBef>
              <a:spcAft>
                <a:spcPts val="0"/>
              </a:spcAft>
              <a:buSzPts val="1400"/>
              <a:buNone/>
            </a:pPr>
            <a:endParaRPr sz="800" dirty="0"/>
          </a:p>
        </p:txBody>
      </p:sp>
      <p:sp>
        <p:nvSpPr>
          <p:cNvPr id="464" name="Google Shape;464;p53"/>
          <p:cNvSpPr txBox="1">
            <a:spLocks noGrp="1"/>
          </p:cNvSpPr>
          <p:nvPr>
            <p:ph type="title"/>
          </p:nvPr>
        </p:nvSpPr>
        <p:spPr>
          <a:xfrm>
            <a:off x="720000" y="565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Webographie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086752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55"/>
          <p:cNvSpPr txBox="1">
            <a:spLocks noGrp="1"/>
          </p:cNvSpPr>
          <p:nvPr>
            <p:ph type="ctrTitle"/>
          </p:nvPr>
        </p:nvSpPr>
        <p:spPr>
          <a:xfrm>
            <a:off x="1689549" y="1193975"/>
            <a:ext cx="5617945" cy="23606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/>
              <a:t>Merci pour votre écoute</a:t>
            </a:r>
            <a:endParaRPr sz="4000" dirty="0"/>
          </a:p>
        </p:txBody>
      </p:sp>
      <p:pic>
        <p:nvPicPr>
          <p:cNvPr id="501" name="Google Shape;501;p55"/>
          <p:cNvPicPr preferRelativeResize="0"/>
          <p:nvPr/>
        </p:nvPicPr>
        <p:blipFill rotWithShape="1">
          <a:blip r:embed="rId4">
            <a:alphaModFix/>
          </a:blip>
          <a:srcRect b="29839"/>
          <a:stretch/>
        </p:blipFill>
        <p:spPr>
          <a:xfrm>
            <a:off x="-266368" y="1734263"/>
            <a:ext cx="2388624" cy="3394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55"/>
          <p:cNvPicPr preferRelativeResize="0"/>
          <p:nvPr/>
        </p:nvPicPr>
        <p:blipFill rotWithShape="1">
          <a:blip r:embed="rId5">
            <a:alphaModFix/>
          </a:blip>
          <a:srcRect t="29168" b="21833"/>
          <a:stretch/>
        </p:blipFill>
        <p:spPr>
          <a:xfrm>
            <a:off x="6604900" y="254187"/>
            <a:ext cx="2539101" cy="2520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55"/>
          <p:cNvPicPr preferRelativeResize="0"/>
          <p:nvPr/>
        </p:nvPicPr>
        <p:blipFill rotWithShape="1">
          <a:blip r:embed="rId6">
            <a:alphaModFix/>
          </a:blip>
          <a:srcRect t="14781" b="12722"/>
          <a:stretch/>
        </p:blipFill>
        <p:spPr>
          <a:xfrm>
            <a:off x="7035763" y="1251125"/>
            <a:ext cx="1796775" cy="2641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6"/>
          <p:cNvSpPr/>
          <p:nvPr/>
        </p:nvSpPr>
        <p:spPr>
          <a:xfrm>
            <a:off x="2425250" y="1943525"/>
            <a:ext cx="1506000" cy="1010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36"/>
          <p:cNvSpPr txBox="1">
            <a:spLocks noGrp="1"/>
          </p:cNvSpPr>
          <p:nvPr>
            <p:ph type="title"/>
          </p:nvPr>
        </p:nvSpPr>
        <p:spPr>
          <a:xfrm>
            <a:off x="715099" y="3063675"/>
            <a:ext cx="582449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Présentation</a:t>
            </a:r>
            <a:endParaRPr dirty="0"/>
          </a:p>
        </p:txBody>
      </p:sp>
      <p:sp>
        <p:nvSpPr>
          <p:cNvPr id="181" name="Google Shape;181;p36"/>
          <p:cNvSpPr txBox="1">
            <a:spLocks noGrp="1"/>
          </p:cNvSpPr>
          <p:nvPr>
            <p:ph type="title" idx="2"/>
          </p:nvPr>
        </p:nvSpPr>
        <p:spPr>
          <a:xfrm>
            <a:off x="2536700" y="2027625"/>
            <a:ext cx="1283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182" name="Google Shape;18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7850" y="-90850"/>
            <a:ext cx="4558500" cy="351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9"/>
          <p:cNvSpPr/>
          <p:nvPr/>
        </p:nvSpPr>
        <p:spPr>
          <a:xfrm>
            <a:off x="1289550" y="2347475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lt1"/>
                </a:solidFill>
                <a:latin typeface="Russo One"/>
                <a:sym typeface="Russo One"/>
              </a:rPr>
              <a:t>AB</a:t>
            </a:r>
            <a:endParaRPr dirty="0"/>
          </a:p>
        </p:txBody>
      </p:sp>
      <p:sp>
        <p:nvSpPr>
          <p:cNvPr id="346" name="Google Shape;346;p49"/>
          <p:cNvSpPr/>
          <p:nvPr/>
        </p:nvSpPr>
        <p:spPr>
          <a:xfrm>
            <a:off x="3215550" y="2347475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rPr>
              <a:t>AL</a:t>
            </a:r>
            <a:endParaRPr dirty="0"/>
          </a:p>
        </p:txBody>
      </p:sp>
      <p:sp>
        <p:nvSpPr>
          <p:cNvPr id="347" name="Google Shape;347;p49"/>
          <p:cNvSpPr/>
          <p:nvPr/>
        </p:nvSpPr>
        <p:spPr>
          <a:xfrm>
            <a:off x="5141550" y="2347475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lt1"/>
                </a:solidFill>
                <a:latin typeface="Russo One"/>
                <a:sym typeface="Russo One"/>
              </a:rPr>
              <a:t>BM</a:t>
            </a:r>
            <a:endParaRPr dirty="0"/>
          </a:p>
        </p:txBody>
      </p:sp>
      <p:sp>
        <p:nvSpPr>
          <p:cNvPr id="348" name="Google Shape;348;p49"/>
          <p:cNvSpPr/>
          <p:nvPr/>
        </p:nvSpPr>
        <p:spPr>
          <a:xfrm>
            <a:off x="7067550" y="2347475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lt1"/>
                </a:solidFill>
                <a:latin typeface="Russo One"/>
                <a:sym typeface="Russo One"/>
              </a:rPr>
              <a:t>BS</a:t>
            </a:r>
            <a:endParaRPr dirty="0"/>
          </a:p>
        </p:txBody>
      </p:sp>
      <p:sp>
        <p:nvSpPr>
          <p:cNvPr id="349" name="Google Shape;349;p49"/>
          <p:cNvSpPr txBox="1"/>
          <p:nvPr/>
        </p:nvSpPr>
        <p:spPr>
          <a:xfrm>
            <a:off x="720000" y="3111300"/>
            <a:ext cx="1926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Economiste</a:t>
            </a:r>
            <a:endParaRPr sz="2000" dirty="0">
              <a:solidFill>
                <a:srgbClr val="FFFFFF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350" name="Google Shape;350;p49"/>
          <p:cNvSpPr txBox="1"/>
          <p:nvPr/>
        </p:nvSpPr>
        <p:spPr>
          <a:xfrm>
            <a:off x="698198" y="3651088"/>
            <a:ext cx="1926000" cy="65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Modélisation de la vie socio-économique</a:t>
            </a:r>
            <a:endParaRPr dirty="0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351" name="Google Shape;351;p49"/>
          <p:cNvSpPr txBox="1"/>
          <p:nvPr/>
        </p:nvSpPr>
        <p:spPr>
          <a:xfrm>
            <a:off x="2544792" y="3111300"/>
            <a:ext cx="2179098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Gouverneure</a:t>
            </a:r>
            <a:endParaRPr sz="2000" dirty="0">
              <a:solidFill>
                <a:srgbClr val="FFFFFF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352" name="Google Shape;352;p49"/>
          <p:cNvSpPr txBox="1"/>
          <p:nvPr/>
        </p:nvSpPr>
        <p:spPr>
          <a:xfrm>
            <a:off x="2703603" y="3610901"/>
            <a:ext cx="1926000" cy="729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Gestion de la popualtion et des révoltes</a:t>
            </a:r>
            <a:endParaRPr dirty="0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353" name="Google Shape;353;p49"/>
          <p:cNvSpPr txBox="1"/>
          <p:nvPr/>
        </p:nvSpPr>
        <p:spPr>
          <a:xfrm>
            <a:off x="6497999" y="3111300"/>
            <a:ext cx="1926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Chercheur</a:t>
            </a:r>
            <a:endParaRPr sz="2000" dirty="0">
              <a:solidFill>
                <a:srgbClr val="FFFFFF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354" name="Google Shape;354;p49"/>
          <p:cNvSpPr txBox="1"/>
          <p:nvPr/>
        </p:nvSpPr>
        <p:spPr>
          <a:xfrm>
            <a:off x="6497999" y="3568948"/>
            <a:ext cx="1926000" cy="799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Rassemblement d’informations essentielles</a:t>
            </a:r>
            <a:endParaRPr dirty="0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355" name="Google Shape;355;p49"/>
          <p:cNvSpPr txBox="1"/>
          <p:nvPr/>
        </p:nvSpPr>
        <p:spPr>
          <a:xfrm>
            <a:off x="4571996" y="3111300"/>
            <a:ext cx="1926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Ingénieur</a:t>
            </a:r>
            <a:endParaRPr sz="2000" dirty="0">
              <a:solidFill>
                <a:srgbClr val="FFFFFF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356" name="Google Shape;356;p49"/>
          <p:cNvSpPr txBox="1"/>
          <p:nvPr/>
        </p:nvSpPr>
        <p:spPr>
          <a:xfrm>
            <a:off x="4602210" y="3610901"/>
            <a:ext cx="1926000" cy="610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Modélisation des flux d’énergie et de matières</a:t>
            </a:r>
            <a:endParaRPr dirty="0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357" name="Google Shape;357;p49"/>
          <p:cNvSpPr/>
          <p:nvPr/>
        </p:nvSpPr>
        <p:spPr>
          <a:xfrm>
            <a:off x="1289405" y="1451759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49"/>
          <p:cNvSpPr/>
          <p:nvPr/>
        </p:nvSpPr>
        <p:spPr>
          <a:xfrm>
            <a:off x="3210453" y="1420754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9" name="Google Shape;359;p49"/>
          <p:cNvSpPr/>
          <p:nvPr/>
        </p:nvSpPr>
        <p:spPr>
          <a:xfrm>
            <a:off x="5139001" y="1445009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49"/>
          <p:cNvSpPr/>
          <p:nvPr/>
        </p:nvSpPr>
        <p:spPr>
          <a:xfrm>
            <a:off x="7067550" y="1443900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1" name="Google Shape;361;p49"/>
          <p:cNvCxnSpPr>
            <a:cxnSpLocks/>
            <a:stCxn id="357" idx="4"/>
            <a:endCxn id="345" idx="0"/>
          </p:cNvCxnSpPr>
          <p:nvPr/>
        </p:nvCxnSpPr>
        <p:spPr>
          <a:xfrm>
            <a:off x="1682855" y="1979459"/>
            <a:ext cx="145" cy="368016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2" name="Google Shape;362;p49"/>
          <p:cNvCxnSpPr>
            <a:stCxn id="358" idx="4"/>
            <a:endCxn id="346" idx="0"/>
          </p:cNvCxnSpPr>
          <p:nvPr/>
        </p:nvCxnSpPr>
        <p:spPr>
          <a:xfrm>
            <a:off x="3603903" y="1948454"/>
            <a:ext cx="5097" cy="399021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3" name="Google Shape;363;p49"/>
          <p:cNvCxnSpPr>
            <a:stCxn id="359" idx="4"/>
            <a:endCxn id="347" idx="0"/>
          </p:cNvCxnSpPr>
          <p:nvPr/>
        </p:nvCxnSpPr>
        <p:spPr>
          <a:xfrm>
            <a:off x="5532451" y="1972709"/>
            <a:ext cx="2549" cy="374766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4" name="Google Shape;364;p49"/>
          <p:cNvCxnSpPr>
            <a:stCxn id="360" idx="4"/>
            <a:endCxn id="348" idx="0"/>
          </p:cNvCxnSpPr>
          <p:nvPr/>
        </p:nvCxnSpPr>
        <p:spPr>
          <a:xfrm>
            <a:off x="7461000" y="1971600"/>
            <a:ext cx="0" cy="375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5" name="Google Shape;365;p49"/>
          <p:cNvCxnSpPr>
            <a:stCxn id="345" idx="6"/>
            <a:endCxn id="346" idx="2"/>
          </p:cNvCxnSpPr>
          <p:nvPr/>
        </p:nvCxnSpPr>
        <p:spPr>
          <a:xfrm>
            <a:off x="2076450" y="2611325"/>
            <a:ext cx="1139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6" name="Google Shape;366;p49"/>
          <p:cNvCxnSpPr>
            <a:stCxn id="346" idx="6"/>
            <a:endCxn id="347" idx="2"/>
          </p:cNvCxnSpPr>
          <p:nvPr/>
        </p:nvCxnSpPr>
        <p:spPr>
          <a:xfrm>
            <a:off x="4002450" y="2611325"/>
            <a:ext cx="1139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7" name="Google Shape;367;p49"/>
          <p:cNvCxnSpPr>
            <a:stCxn id="347" idx="6"/>
            <a:endCxn id="348" idx="2"/>
          </p:cNvCxnSpPr>
          <p:nvPr/>
        </p:nvCxnSpPr>
        <p:spPr>
          <a:xfrm>
            <a:off x="5928450" y="2611325"/>
            <a:ext cx="1139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208;p38">
            <a:extLst>
              <a:ext uri="{FF2B5EF4-FFF2-40B4-BE49-F238E27FC236}">
                <a16:creationId xmlns:a16="http://schemas.microsoft.com/office/drawing/2014/main" id="{DBB3B94C-0DE6-4AFD-EACD-D0553B26EB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62254" y="474363"/>
            <a:ext cx="6323271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Présentation de l’équipe</a:t>
            </a:r>
            <a:endParaRPr sz="3600" dirty="0"/>
          </a:p>
        </p:txBody>
      </p:sp>
      <p:grpSp>
        <p:nvGrpSpPr>
          <p:cNvPr id="2" name="Google Shape;8550;p69">
            <a:extLst>
              <a:ext uri="{FF2B5EF4-FFF2-40B4-BE49-F238E27FC236}">
                <a16:creationId xmlns:a16="http://schemas.microsoft.com/office/drawing/2014/main" id="{1ED98360-F71A-8D7F-A9EE-F82C218EDFDD}"/>
              </a:ext>
            </a:extLst>
          </p:cNvPr>
          <p:cNvGrpSpPr/>
          <p:nvPr/>
        </p:nvGrpSpPr>
        <p:grpSpPr>
          <a:xfrm>
            <a:off x="5343052" y="1517287"/>
            <a:ext cx="381346" cy="368644"/>
            <a:chOff x="4675986" y="2745684"/>
            <a:chExt cx="381346" cy="368644"/>
          </a:xfrm>
          <a:solidFill>
            <a:schemeClr val="bg1"/>
          </a:solidFill>
        </p:grpSpPr>
        <p:sp>
          <p:nvSpPr>
            <p:cNvPr id="3" name="Google Shape;8551;p69">
              <a:extLst>
                <a:ext uri="{FF2B5EF4-FFF2-40B4-BE49-F238E27FC236}">
                  <a16:creationId xmlns:a16="http://schemas.microsoft.com/office/drawing/2014/main" id="{BC9A3D65-2C43-68C0-B5DE-95FA58D83E9C}"/>
                </a:ext>
              </a:extLst>
            </p:cNvPr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" name="Google Shape;8552;p69">
              <a:extLst>
                <a:ext uri="{FF2B5EF4-FFF2-40B4-BE49-F238E27FC236}">
                  <a16:creationId xmlns:a16="http://schemas.microsoft.com/office/drawing/2014/main" id="{D7F4C131-73C3-5D20-A4FB-82155084E539}"/>
                </a:ext>
              </a:extLst>
            </p:cNvPr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" name="Google Shape;9716;p71">
            <a:extLst>
              <a:ext uri="{FF2B5EF4-FFF2-40B4-BE49-F238E27FC236}">
                <a16:creationId xmlns:a16="http://schemas.microsoft.com/office/drawing/2014/main" id="{0B815FEF-5123-7ED1-E7F3-A83489FEB4A0}"/>
              </a:ext>
            </a:extLst>
          </p:cNvPr>
          <p:cNvGrpSpPr/>
          <p:nvPr/>
        </p:nvGrpSpPr>
        <p:grpSpPr>
          <a:xfrm>
            <a:off x="3436586" y="1517287"/>
            <a:ext cx="334634" cy="334634"/>
            <a:chOff x="4891198" y="2925108"/>
            <a:chExt cx="334634" cy="334634"/>
          </a:xfrm>
          <a:solidFill>
            <a:schemeClr val="bg1"/>
          </a:solidFill>
        </p:grpSpPr>
        <p:sp>
          <p:nvSpPr>
            <p:cNvPr id="6" name="Google Shape;9717;p71">
              <a:extLst>
                <a:ext uri="{FF2B5EF4-FFF2-40B4-BE49-F238E27FC236}">
                  <a16:creationId xmlns:a16="http://schemas.microsoft.com/office/drawing/2014/main" id="{42D0F779-D321-6676-8400-D2EBB06BE17F}"/>
                </a:ext>
              </a:extLst>
            </p:cNvPr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718;p71">
              <a:extLst>
                <a:ext uri="{FF2B5EF4-FFF2-40B4-BE49-F238E27FC236}">
                  <a16:creationId xmlns:a16="http://schemas.microsoft.com/office/drawing/2014/main" id="{5EE49CD4-E481-C8F7-7E22-84570485055D}"/>
                </a:ext>
              </a:extLst>
            </p:cNvPr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719;p71">
              <a:extLst>
                <a:ext uri="{FF2B5EF4-FFF2-40B4-BE49-F238E27FC236}">
                  <a16:creationId xmlns:a16="http://schemas.microsoft.com/office/drawing/2014/main" id="{938E8115-18C2-3324-7B54-D032EC469851}"/>
                </a:ext>
              </a:extLst>
            </p:cNvPr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720;p71">
              <a:extLst>
                <a:ext uri="{FF2B5EF4-FFF2-40B4-BE49-F238E27FC236}">
                  <a16:creationId xmlns:a16="http://schemas.microsoft.com/office/drawing/2014/main" id="{2FA920D3-F6EC-B6C5-4023-8959ABDED3D8}"/>
                </a:ext>
              </a:extLst>
            </p:cNvPr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721;p71">
              <a:extLst>
                <a:ext uri="{FF2B5EF4-FFF2-40B4-BE49-F238E27FC236}">
                  <a16:creationId xmlns:a16="http://schemas.microsoft.com/office/drawing/2014/main" id="{716D155F-45D5-6B23-E559-0ED80FD28BF5}"/>
                </a:ext>
              </a:extLst>
            </p:cNvPr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722;p71">
              <a:extLst>
                <a:ext uri="{FF2B5EF4-FFF2-40B4-BE49-F238E27FC236}">
                  <a16:creationId xmlns:a16="http://schemas.microsoft.com/office/drawing/2014/main" id="{7E8523EC-0D65-AEDA-9672-1A95FA7A5111}"/>
                </a:ext>
              </a:extLst>
            </p:cNvPr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723;p71">
              <a:extLst>
                <a:ext uri="{FF2B5EF4-FFF2-40B4-BE49-F238E27FC236}">
                  <a16:creationId xmlns:a16="http://schemas.microsoft.com/office/drawing/2014/main" id="{166026F3-19C9-D390-462E-1B70C4B1A16E}"/>
                </a:ext>
              </a:extLst>
            </p:cNvPr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724;p71">
              <a:extLst>
                <a:ext uri="{FF2B5EF4-FFF2-40B4-BE49-F238E27FC236}">
                  <a16:creationId xmlns:a16="http://schemas.microsoft.com/office/drawing/2014/main" id="{FEF6A977-F5B0-1A0A-2A9D-B8E46DC003BB}"/>
                </a:ext>
              </a:extLst>
            </p:cNvPr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0574;p72">
            <a:extLst>
              <a:ext uri="{FF2B5EF4-FFF2-40B4-BE49-F238E27FC236}">
                <a16:creationId xmlns:a16="http://schemas.microsoft.com/office/drawing/2014/main" id="{10F0D5D4-4E15-0D12-9C8C-1EF82693579D}"/>
              </a:ext>
            </a:extLst>
          </p:cNvPr>
          <p:cNvGrpSpPr/>
          <p:nvPr/>
        </p:nvGrpSpPr>
        <p:grpSpPr>
          <a:xfrm>
            <a:off x="7265600" y="1556694"/>
            <a:ext cx="380604" cy="313854"/>
            <a:chOff x="3074027" y="1983777"/>
            <a:chExt cx="380604" cy="313854"/>
          </a:xfrm>
          <a:solidFill>
            <a:schemeClr val="bg1"/>
          </a:solidFill>
        </p:grpSpPr>
        <p:sp>
          <p:nvSpPr>
            <p:cNvPr id="17" name="Google Shape;10575;p72">
              <a:extLst>
                <a:ext uri="{FF2B5EF4-FFF2-40B4-BE49-F238E27FC236}">
                  <a16:creationId xmlns:a16="http://schemas.microsoft.com/office/drawing/2014/main" id="{9A8FC4BE-8A71-3608-0494-1612BC337CEB}"/>
                </a:ext>
              </a:extLst>
            </p:cNvPr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576;p72">
              <a:extLst>
                <a:ext uri="{FF2B5EF4-FFF2-40B4-BE49-F238E27FC236}">
                  <a16:creationId xmlns:a16="http://schemas.microsoft.com/office/drawing/2014/main" id="{6D7B9716-8B7B-D4F7-1BC3-DCBF4ED826E5}"/>
                </a:ext>
              </a:extLst>
            </p:cNvPr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577;p72">
              <a:extLst>
                <a:ext uri="{FF2B5EF4-FFF2-40B4-BE49-F238E27FC236}">
                  <a16:creationId xmlns:a16="http://schemas.microsoft.com/office/drawing/2014/main" id="{FDA3E634-FC96-F822-77F4-CD94BDAEFF24}"/>
                </a:ext>
              </a:extLst>
            </p:cNvPr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578;p72">
              <a:extLst>
                <a:ext uri="{FF2B5EF4-FFF2-40B4-BE49-F238E27FC236}">
                  <a16:creationId xmlns:a16="http://schemas.microsoft.com/office/drawing/2014/main" id="{D34566E0-4DFD-978F-454C-9A905D6920CE}"/>
                </a:ext>
              </a:extLst>
            </p:cNvPr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579;p72">
              <a:extLst>
                <a:ext uri="{FF2B5EF4-FFF2-40B4-BE49-F238E27FC236}">
                  <a16:creationId xmlns:a16="http://schemas.microsoft.com/office/drawing/2014/main" id="{638DBF46-6094-A37E-FEBC-5DDA17BCAB63}"/>
                </a:ext>
              </a:extLst>
            </p:cNvPr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10012;p71">
            <a:extLst>
              <a:ext uri="{FF2B5EF4-FFF2-40B4-BE49-F238E27FC236}">
                <a16:creationId xmlns:a16="http://schemas.microsoft.com/office/drawing/2014/main" id="{03A31D2C-2EA4-A684-0871-8CC44F6196A0}"/>
              </a:ext>
            </a:extLst>
          </p:cNvPr>
          <p:cNvGrpSpPr/>
          <p:nvPr/>
        </p:nvGrpSpPr>
        <p:grpSpPr>
          <a:xfrm>
            <a:off x="1508329" y="1527869"/>
            <a:ext cx="349052" cy="313055"/>
            <a:chOff x="5778676" y="3826972"/>
            <a:chExt cx="349052" cy="313055"/>
          </a:xfrm>
          <a:solidFill>
            <a:schemeClr val="bg1"/>
          </a:solidFill>
        </p:grpSpPr>
        <p:sp>
          <p:nvSpPr>
            <p:cNvPr id="24" name="Google Shape;10013;p71">
              <a:extLst>
                <a:ext uri="{FF2B5EF4-FFF2-40B4-BE49-F238E27FC236}">
                  <a16:creationId xmlns:a16="http://schemas.microsoft.com/office/drawing/2014/main" id="{66FEF5C0-3CC5-6FAE-6AFD-8DE36238DA7E}"/>
                </a:ext>
              </a:extLst>
            </p:cNvPr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5" name="Google Shape;10014;p71">
              <a:extLst>
                <a:ext uri="{FF2B5EF4-FFF2-40B4-BE49-F238E27FC236}">
                  <a16:creationId xmlns:a16="http://schemas.microsoft.com/office/drawing/2014/main" id="{21B509C7-05CF-351C-2644-80A1060839B0}"/>
                </a:ext>
              </a:extLst>
            </p:cNvPr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6" name="Google Shape;10015;p71">
              <a:extLst>
                <a:ext uri="{FF2B5EF4-FFF2-40B4-BE49-F238E27FC236}">
                  <a16:creationId xmlns:a16="http://schemas.microsoft.com/office/drawing/2014/main" id="{DB15BB0E-D1EB-6176-06A5-A2493BB56002}"/>
                </a:ext>
              </a:extLst>
            </p:cNvPr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7" name="Google Shape;10016;p71">
              <a:extLst>
                <a:ext uri="{FF2B5EF4-FFF2-40B4-BE49-F238E27FC236}">
                  <a16:creationId xmlns:a16="http://schemas.microsoft.com/office/drawing/2014/main" id="{CD6A8E7D-61F6-0812-7919-7302AEA691A4}"/>
                </a:ext>
              </a:extLst>
            </p:cNvPr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" name="Google Shape;10017;p71">
              <a:extLst>
                <a:ext uri="{FF2B5EF4-FFF2-40B4-BE49-F238E27FC236}">
                  <a16:creationId xmlns:a16="http://schemas.microsoft.com/office/drawing/2014/main" id="{BFBAF438-FF43-E03E-2EB3-BE62F9F24E14}"/>
                </a:ext>
              </a:extLst>
            </p:cNvPr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pic>
        <p:nvPicPr>
          <p:cNvPr id="12" name="Google Shape;780;p57">
            <a:extLst>
              <a:ext uri="{FF2B5EF4-FFF2-40B4-BE49-F238E27FC236}">
                <a16:creationId xmlns:a16="http://schemas.microsoft.com/office/drawing/2014/main" id="{C4B3D860-4CE6-FF17-24CE-C9A0E00B827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1494" y="2249524"/>
            <a:ext cx="1223325" cy="2778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780;p57">
            <a:extLst>
              <a:ext uri="{FF2B5EF4-FFF2-40B4-BE49-F238E27FC236}">
                <a16:creationId xmlns:a16="http://schemas.microsoft.com/office/drawing/2014/main" id="{7EF492A3-6499-9924-BE9A-71FDF335CB6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2134" y="2221425"/>
            <a:ext cx="1223325" cy="2778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87800" y="1895975"/>
            <a:ext cx="4304973" cy="3317023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188;p37">
            <a:extLst>
              <a:ext uri="{FF2B5EF4-FFF2-40B4-BE49-F238E27FC236}">
                <a16:creationId xmlns:a16="http://schemas.microsoft.com/office/drawing/2014/main" id="{16770020-93C3-E659-54AE-9EB1660EBB1D}"/>
              </a:ext>
            </a:extLst>
          </p:cNvPr>
          <p:cNvSpPr txBox="1">
            <a:spLocks/>
          </p:cNvSpPr>
          <p:nvPr/>
        </p:nvSpPr>
        <p:spPr>
          <a:xfrm>
            <a:off x="3466157" y="2704065"/>
            <a:ext cx="2727300" cy="12719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Overpass" panose="020B0604020202020204" charset="0"/>
              </a:rPr>
              <a:t>Urgence </a:t>
            </a:r>
            <a:r>
              <a:rPr lang="en-US" dirty="0" err="1">
                <a:solidFill>
                  <a:schemeClr val="bg1"/>
                </a:solidFill>
                <a:latin typeface="Overpass" panose="020B0604020202020204" charset="0"/>
              </a:rPr>
              <a:t>climatique</a:t>
            </a:r>
            <a:r>
              <a:rPr lang="en-US" dirty="0">
                <a:solidFill>
                  <a:schemeClr val="bg1"/>
                </a:solidFill>
                <a:latin typeface="Overpass" panose="020B0604020202020204" charset="0"/>
              </a:rPr>
              <a:t> qui </a:t>
            </a:r>
            <a:r>
              <a:rPr lang="en-US" dirty="0" err="1">
                <a:solidFill>
                  <a:schemeClr val="bg1"/>
                </a:solidFill>
                <a:latin typeface="Overpass" panose="020B0604020202020204" charset="0"/>
              </a:rPr>
              <a:t>obligerait</a:t>
            </a:r>
            <a:r>
              <a:rPr lang="en-US" dirty="0">
                <a:solidFill>
                  <a:schemeClr val="bg1"/>
                </a:solidFill>
                <a:latin typeface="Overpass" panose="020B0604020202020204" charset="0"/>
              </a:rPr>
              <a:t> les </a:t>
            </a:r>
            <a:r>
              <a:rPr lang="en-US" dirty="0" err="1">
                <a:solidFill>
                  <a:schemeClr val="bg1"/>
                </a:solidFill>
                <a:latin typeface="Overpass" panose="020B0604020202020204" charset="0"/>
              </a:rPr>
              <a:t>humains</a:t>
            </a:r>
            <a:r>
              <a:rPr lang="en-US" dirty="0">
                <a:solidFill>
                  <a:schemeClr val="bg1"/>
                </a:solidFill>
                <a:latin typeface="Overpass" panose="020B0604020202020204" charset="0"/>
              </a:rPr>
              <a:t> à quitter la Terre</a:t>
            </a:r>
          </a:p>
        </p:txBody>
      </p:sp>
      <p:sp>
        <p:nvSpPr>
          <p:cNvPr id="38" name="Google Shape;189;p37">
            <a:extLst>
              <a:ext uri="{FF2B5EF4-FFF2-40B4-BE49-F238E27FC236}">
                <a16:creationId xmlns:a16="http://schemas.microsoft.com/office/drawing/2014/main" id="{05AC08BA-79D4-545F-E983-771A7C90DC0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466157" y="2170328"/>
            <a:ext cx="2305993" cy="43064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usso One" panose="020B0604020202020204" charset="0"/>
              </a:rPr>
              <a:t>Hostilité de la Terre</a:t>
            </a:r>
            <a:endParaRPr dirty="0">
              <a:latin typeface="Russo One" panose="020B0604020202020204" charset="0"/>
            </a:endParaRPr>
          </a:p>
        </p:txBody>
      </p:sp>
      <p:sp>
        <p:nvSpPr>
          <p:cNvPr id="39" name="Google Shape;194;p37">
            <a:extLst>
              <a:ext uri="{FF2B5EF4-FFF2-40B4-BE49-F238E27FC236}">
                <a16:creationId xmlns:a16="http://schemas.microsoft.com/office/drawing/2014/main" id="{02FB638E-D132-768D-DCEA-067E088137EA}"/>
              </a:ext>
            </a:extLst>
          </p:cNvPr>
          <p:cNvSpPr/>
          <p:nvPr/>
        </p:nvSpPr>
        <p:spPr>
          <a:xfrm>
            <a:off x="3563357" y="1426240"/>
            <a:ext cx="938100" cy="628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195;p37">
            <a:extLst>
              <a:ext uri="{FF2B5EF4-FFF2-40B4-BE49-F238E27FC236}">
                <a16:creationId xmlns:a16="http://schemas.microsoft.com/office/drawing/2014/main" id="{2066904D-CEC8-5F45-2890-108C8FB2433C}"/>
              </a:ext>
            </a:extLst>
          </p:cNvPr>
          <p:cNvSpPr/>
          <p:nvPr/>
        </p:nvSpPr>
        <p:spPr>
          <a:xfrm>
            <a:off x="6986557" y="1426240"/>
            <a:ext cx="938100" cy="628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196;p37">
            <a:extLst>
              <a:ext uri="{FF2B5EF4-FFF2-40B4-BE49-F238E27FC236}">
                <a16:creationId xmlns:a16="http://schemas.microsoft.com/office/drawing/2014/main" id="{B44E058B-9728-668A-FBF6-993DA4F8A145}"/>
              </a:ext>
            </a:extLst>
          </p:cNvPr>
          <p:cNvGrpSpPr/>
          <p:nvPr/>
        </p:nvGrpSpPr>
        <p:grpSpPr>
          <a:xfrm>
            <a:off x="3840195" y="1552722"/>
            <a:ext cx="384417" cy="375854"/>
            <a:chOff x="3988625" y="3190882"/>
            <a:chExt cx="384417" cy="375854"/>
          </a:xfrm>
        </p:grpSpPr>
        <p:sp>
          <p:nvSpPr>
            <p:cNvPr id="42" name="Google Shape;197;p37">
              <a:extLst>
                <a:ext uri="{FF2B5EF4-FFF2-40B4-BE49-F238E27FC236}">
                  <a16:creationId xmlns:a16="http://schemas.microsoft.com/office/drawing/2014/main" id="{E21317CC-90F6-A39F-139A-0C488FEA6477}"/>
                </a:ext>
              </a:extLst>
            </p:cNvPr>
            <p:cNvSpPr/>
            <p:nvPr/>
          </p:nvSpPr>
          <p:spPr>
            <a:xfrm>
              <a:off x="3988625" y="3190882"/>
              <a:ext cx="384417" cy="375854"/>
            </a:xfrm>
            <a:custGeom>
              <a:avLst/>
              <a:gdLst/>
              <a:ahLst/>
              <a:cxnLst/>
              <a:rect l="l" t="t" r="r" b="b"/>
              <a:pathLst>
                <a:path w="12975" h="12686" extrusionOk="0">
                  <a:moveTo>
                    <a:pt x="3530" y="1078"/>
                  </a:moveTo>
                  <a:cubicBezTo>
                    <a:pt x="3557" y="1190"/>
                    <a:pt x="3601" y="1296"/>
                    <a:pt x="3662" y="1395"/>
                  </a:cubicBezTo>
                  <a:cubicBezTo>
                    <a:pt x="3695" y="1448"/>
                    <a:pt x="3700" y="1545"/>
                    <a:pt x="3673" y="1650"/>
                  </a:cubicBezTo>
                  <a:cubicBezTo>
                    <a:pt x="3636" y="1792"/>
                    <a:pt x="3566" y="1884"/>
                    <a:pt x="3537" y="1905"/>
                  </a:cubicBezTo>
                  <a:cubicBezTo>
                    <a:pt x="3465" y="1918"/>
                    <a:pt x="3402" y="1936"/>
                    <a:pt x="3342" y="1936"/>
                  </a:cubicBezTo>
                  <a:cubicBezTo>
                    <a:pt x="3247" y="1936"/>
                    <a:pt x="3161" y="1893"/>
                    <a:pt x="3057" y="1728"/>
                  </a:cubicBezTo>
                  <a:cubicBezTo>
                    <a:pt x="3002" y="1642"/>
                    <a:pt x="2936" y="1564"/>
                    <a:pt x="2859" y="1497"/>
                  </a:cubicBezTo>
                  <a:cubicBezTo>
                    <a:pt x="3074" y="1343"/>
                    <a:pt x="3297" y="1202"/>
                    <a:pt x="3530" y="1078"/>
                  </a:cubicBezTo>
                  <a:close/>
                  <a:moveTo>
                    <a:pt x="1017" y="3647"/>
                  </a:moveTo>
                  <a:cubicBezTo>
                    <a:pt x="1281" y="4093"/>
                    <a:pt x="1276" y="4572"/>
                    <a:pt x="1017" y="5235"/>
                  </a:cubicBezTo>
                  <a:cubicBezTo>
                    <a:pt x="673" y="6117"/>
                    <a:pt x="961" y="6446"/>
                    <a:pt x="1294" y="6830"/>
                  </a:cubicBezTo>
                  <a:cubicBezTo>
                    <a:pt x="1376" y="6926"/>
                    <a:pt x="1464" y="7025"/>
                    <a:pt x="1550" y="7142"/>
                  </a:cubicBezTo>
                  <a:cubicBezTo>
                    <a:pt x="1741" y="7400"/>
                    <a:pt x="1754" y="7700"/>
                    <a:pt x="1770" y="8047"/>
                  </a:cubicBezTo>
                  <a:cubicBezTo>
                    <a:pt x="1786" y="8421"/>
                    <a:pt x="1803" y="8845"/>
                    <a:pt x="2044" y="9313"/>
                  </a:cubicBezTo>
                  <a:cubicBezTo>
                    <a:pt x="2536" y="10273"/>
                    <a:pt x="3209" y="10154"/>
                    <a:pt x="4022" y="10404"/>
                  </a:cubicBezTo>
                  <a:cubicBezTo>
                    <a:pt x="4417" y="10525"/>
                    <a:pt x="4394" y="10670"/>
                    <a:pt x="4337" y="11058"/>
                  </a:cubicBezTo>
                  <a:cubicBezTo>
                    <a:pt x="4305" y="11268"/>
                    <a:pt x="4270" y="11506"/>
                    <a:pt x="4319" y="11767"/>
                  </a:cubicBezTo>
                  <a:lnTo>
                    <a:pt x="4318" y="11767"/>
                  </a:lnTo>
                  <a:cubicBezTo>
                    <a:pt x="4329" y="11829"/>
                    <a:pt x="4339" y="11896"/>
                    <a:pt x="4345" y="11971"/>
                  </a:cubicBezTo>
                  <a:cubicBezTo>
                    <a:pt x="2033" y="11146"/>
                    <a:pt x="372" y="8935"/>
                    <a:pt x="372" y="6343"/>
                  </a:cubicBezTo>
                  <a:cubicBezTo>
                    <a:pt x="370" y="5407"/>
                    <a:pt x="591" y="4483"/>
                    <a:pt x="1017" y="3647"/>
                  </a:cubicBezTo>
                  <a:close/>
                  <a:moveTo>
                    <a:pt x="6346" y="373"/>
                  </a:moveTo>
                  <a:cubicBezTo>
                    <a:pt x="6894" y="373"/>
                    <a:pt x="7443" y="449"/>
                    <a:pt x="7977" y="600"/>
                  </a:cubicBezTo>
                  <a:cubicBezTo>
                    <a:pt x="7887" y="932"/>
                    <a:pt x="7893" y="1408"/>
                    <a:pt x="8425" y="1804"/>
                  </a:cubicBezTo>
                  <a:cubicBezTo>
                    <a:pt x="8496" y="1859"/>
                    <a:pt x="8565" y="1908"/>
                    <a:pt x="8629" y="1956"/>
                  </a:cubicBezTo>
                  <a:cubicBezTo>
                    <a:pt x="9344" y="2481"/>
                    <a:pt x="9458" y="2582"/>
                    <a:pt x="9286" y="3042"/>
                  </a:cubicBezTo>
                  <a:cubicBezTo>
                    <a:pt x="8939" y="3967"/>
                    <a:pt x="8890" y="4677"/>
                    <a:pt x="9140" y="5153"/>
                  </a:cubicBezTo>
                  <a:cubicBezTo>
                    <a:pt x="9293" y="5445"/>
                    <a:pt x="9551" y="5637"/>
                    <a:pt x="9909" y="5727"/>
                  </a:cubicBezTo>
                  <a:cubicBezTo>
                    <a:pt x="9958" y="5738"/>
                    <a:pt x="10005" y="5751"/>
                    <a:pt x="10049" y="5762"/>
                  </a:cubicBezTo>
                  <a:cubicBezTo>
                    <a:pt x="10064" y="5766"/>
                    <a:pt x="10080" y="5768"/>
                    <a:pt x="10095" y="5768"/>
                  </a:cubicBezTo>
                  <a:cubicBezTo>
                    <a:pt x="10178" y="5768"/>
                    <a:pt x="10254" y="5711"/>
                    <a:pt x="10275" y="5628"/>
                  </a:cubicBezTo>
                  <a:cubicBezTo>
                    <a:pt x="10301" y="5528"/>
                    <a:pt x="10240" y="5427"/>
                    <a:pt x="10140" y="5402"/>
                  </a:cubicBezTo>
                  <a:lnTo>
                    <a:pt x="9998" y="5367"/>
                  </a:lnTo>
                  <a:cubicBezTo>
                    <a:pt x="9743" y="5303"/>
                    <a:pt x="9570" y="5176"/>
                    <a:pt x="9468" y="4980"/>
                  </a:cubicBezTo>
                  <a:cubicBezTo>
                    <a:pt x="9272" y="4607"/>
                    <a:pt x="9329" y="3983"/>
                    <a:pt x="9634" y="3172"/>
                  </a:cubicBezTo>
                  <a:cubicBezTo>
                    <a:pt x="9767" y="2816"/>
                    <a:pt x="9756" y="2559"/>
                    <a:pt x="9598" y="2319"/>
                  </a:cubicBezTo>
                  <a:cubicBezTo>
                    <a:pt x="9457" y="2104"/>
                    <a:pt x="9215" y="1925"/>
                    <a:pt x="8848" y="1656"/>
                  </a:cubicBezTo>
                  <a:cubicBezTo>
                    <a:pt x="8785" y="1609"/>
                    <a:pt x="8718" y="1559"/>
                    <a:pt x="8648" y="1507"/>
                  </a:cubicBezTo>
                  <a:cubicBezTo>
                    <a:pt x="8358" y="1292"/>
                    <a:pt x="8251" y="1024"/>
                    <a:pt x="8331" y="714"/>
                  </a:cubicBezTo>
                  <a:lnTo>
                    <a:pt x="8331" y="714"/>
                  </a:lnTo>
                  <a:cubicBezTo>
                    <a:pt x="10936" y="1636"/>
                    <a:pt x="12632" y="4270"/>
                    <a:pt x="12263" y="7118"/>
                  </a:cubicBezTo>
                  <a:cubicBezTo>
                    <a:pt x="12024" y="6970"/>
                    <a:pt x="11925" y="6695"/>
                    <a:pt x="11847" y="6419"/>
                  </a:cubicBezTo>
                  <a:cubicBezTo>
                    <a:pt x="11744" y="6058"/>
                    <a:pt x="11506" y="5843"/>
                    <a:pt x="11001" y="5657"/>
                  </a:cubicBezTo>
                  <a:cubicBezTo>
                    <a:pt x="10982" y="5650"/>
                    <a:pt x="10962" y="5647"/>
                    <a:pt x="10943" y="5647"/>
                  </a:cubicBezTo>
                  <a:cubicBezTo>
                    <a:pt x="10868" y="5647"/>
                    <a:pt x="10797" y="5693"/>
                    <a:pt x="10769" y="5768"/>
                  </a:cubicBezTo>
                  <a:cubicBezTo>
                    <a:pt x="10734" y="5862"/>
                    <a:pt x="10780" y="5967"/>
                    <a:pt x="10872" y="6005"/>
                  </a:cubicBezTo>
                  <a:cubicBezTo>
                    <a:pt x="11310" y="6168"/>
                    <a:pt x="11430" y="6317"/>
                    <a:pt x="11490" y="6521"/>
                  </a:cubicBezTo>
                  <a:cubicBezTo>
                    <a:pt x="11564" y="6781"/>
                    <a:pt x="11709" y="7290"/>
                    <a:pt x="12201" y="7504"/>
                  </a:cubicBezTo>
                  <a:cubicBezTo>
                    <a:pt x="11966" y="8679"/>
                    <a:pt x="11384" y="9756"/>
                    <a:pt x="10530" y="10595"/>
                  </a:cubicBezTo>
                  <a:cubicBezTo>
                    <a:pt x="10382" y="10002"/>
                    <a:pt x="10216" y="9458"/>
                    <a:pt x="9833" y="9249"/>
                  </a:cubicBezTo>
                  <a:cubicBezTo>
                    <a:pt x="9728" y="9191"/>
                    <a:pt x="9612" y="9162"/>
                    <a:pt x="9486" y="9162"/>
                  </a:cubicBezTo>
                  <a:cubicBezTo>
                    <a:pt x="9382" y="9162"/>
                    <a:pt x="9271" y="9182"/>
                    <a:pt x="9154" y="9222"/>
                  </a:cubicBezTo>
                  <a:cubicBezTo>
                    <a:pt x="8918" y="9303"/>
                    <a:pt x="8800" y="9342"/>
                    <a:pt x="8692" y="9342"/>
                  </a:cubicBezTo>
                  <a:cubicBezTo>
                    <a:pt x="8600" y="9342"/>
                    <a:pt x="8515" y="9313"/>
                    <a:pt x="8369" y="9260"/>
                  </a:cubicBezTo>
                  <a:cubicBezTo>
                    <a:pt x="8350" y="9254"/>
                    <a:pt x="8330" y="9251"/>
                    <a:pt x="8311" y="9251"/>
                  </a:cubicBezTo>
                  <a:cubicBezTo>
                    <a:pt x="8235" y="9251"/>
                    <a:pt x="8165" y="9298"/>
                    <a:pt x="8137" y="9373"/>
                  </a:cubicBezTo>
                  <a:cubicBezTo>
                    <a:pt x="8103" y="9467"/>
                    <a:pt x="8149" y="9572"/>
                    <a:pt x="8243" y="9609"/>
                  </a:cubicBezTo>
                  <a:cubicBezTo>
                    <a:pt x="8435" y="9679"/>
                    <a:pt x="8564" y="9712"/>
                    <a:pt x="8695" y="9712"/>
                  </a:cubicBezTo>
                  <a:cubicBezTo>
                    <a:pt x="8849" y="9712"/>
                    <a:pt x="9007" y="9665"/>
                    <a:pt x="9274" y="9574"/>
                  </a:cubicBezTo>
                  <a:cubicBezTo>
                    <a:pt x="9352" y="9547"/>
                    <a:pt x="9423" y="9533"/>
                    <a:pt x="9486" y="9533"/>
                  </a:cubicBezTo>
                  <a:cubicBezTo>
                    <a:pt x="9549" y="9533"/>
                    <a:pt x="9605" y="9547"/>
                    <a:pt x="9654" y="9574"/>
                  </a:cubicBezTo>
                  <a:cubicBezTo>
                    <a:pt x="9914" y="9714"/>
                    <a:pt x="10060" y="10237"/>
                    <a:pt x="10178" y="10716"/>
                  </a:cubicBezTo>
                  <a:cubicBezTo>
                    <a:pt x="10183" y="10738"/>
                    <a:pt x="10191" y="10800"/>
                    <a:pt x="10164" y="10928"/>
                  </a:cubicBezTo>
                  <a:cubicBezTo>
                    <a:pt x="9077" y="11835"/>
                    <a:pt x="7719" y="12314"/>
                    <a:pt x="6338" y="12314"/>
                  </a:cubicBezTo>
                  <a:cubicBezTo>
                    <a:pt x="5799" y="12314"/>
                    <a:pt x="5256" y="12241"/>
                    <a:pt x="4724" y="12092"/>
                  </a:cubicBezTo>
                  <a:cubicBezTo>
                    <a:pt x="4721" y="11960"/>
                    <a:pt x="4706" y="11827"/>
                    <a:pt x="4684" y="11698"/>
                  </a:cubicBezTo>
                  <a:cubicBezTo>
                    <a:pt x="4647" y="11499"/>
                    <a:pt x="4676" y="11303"/>
                    <a:pt x="4705" y="11114"/>
                  </a:cubicBezTo>
                  <a:cubicBezTo>
                    <a:pt x="4761" y="10735"/>
                    <a:pt x="4831" y="10264"/>
                    <a:pt x="4131" y="10049"/>
                  </a:cubicBezTo>
                  <a:cubicBezTo>
                    <a:pt x="3281" y="9786"/>
                    <a:pt x="2775" y="9924"/>
                    <a:pt x="2375" y="9144"/>
                  </a:cubicBezTo>
                  <a:cubicBezTo>
                    <a:pt x="2173" y="8748"/>
                    <a:pt x="2155" y="8383"/>
                    <a:pt x="2141" y="8029"/>
                  </a:cubicBezTo>
                  <a:cubicBezTo>
                    <a:pt x="2125" y="7655"/>
                    <a:pt x="2107" y="7270"/>
                    <a:pt x="1849" y="6921"/>
                  </a:cubicBezTo>
                  <a:cubicBezTo>
                    <a:pt x="1754" y="6790"/>
                    <a:pt x="1658" y="6682"/>
                    <a:pt x="1574" y="6585"/>
                  </a:cubicBezTo>
                  <a:cubicBezTo>
                    <a:pt x="1259" y="6224"/>
                    <a:pt x="1101" y="6042"/>
                    <a:pt x="1364" y="5370"/>
                  </a:cubicBezTo>
                  <a:cubicBezTo>
                    <a:pt x="1697" y="4520"/>
                    <a:pt x="1652" y="3870"/>
                    <a:pt x="1219" y="3281"/>
                  </a:cubicBezTo>
                  <a:cubicBezTo>
                    <a:pt x="1404" y="2975"/>
                    <a:pt x="1614" y="2685"/>
                    <a:pt x="1849" y="2416"/>
                  </a:cubicBezTo>
                  <a:cubicBezTo>
                    <a:pt x="1896" y="2456"/>
                    <a:pt x="1937" y="2503"/>
                    <a:pt x="1970" y="2556"/>
                  </a:cubicBezTo>
                  <a:cubicBezTo>
                    <a:pt x="2222" y="2957"/>
                    <a:pt x="2695" y="3443"/>
                    <a:pt x="3518" y="3472"/>
                  </a:cubicBezTo>
                  <a:cubicBezTo>
                    <a:pt x="3609" y="3475"/>
                    <a:pt x="3695" y="3476"/>
                    <a:pt x="3777" y="3476"/>
                  </a:cubicBezTo>
                  <a:cubicBezTo>
                    <a:pt x="4019" y="3476"/>
                    <a:pt x="4223" y="3465"/>
                    <a:pt x="4396" y="3456"/>
                  </a:cubicBezTo>
                  <a:cubicBezTo>
                    <a:pt x="4532" y="3448"/>
                    <a:pt x="4645" y="3442"/>
                    <a:pt x="4740" y="3442"/>
                  </a:cubicBezTo>
                  <a:cubicBezTo>
                    <a:pt x="5044" y="3442"/>
                    <a:pt x="5167" y="3506"/>
                    <a:pt x="5312" y="3793"/>
                  </a:cubicBezTo>
                  <a:cubicBezTo>
                    <a:pt x="5439" y="4047"/>
                    <a:pt x="5391" y="4265"/>
                    <a:pt x="5342" y="4494"/>
                  </a:cubicBezTo>
                  <a:cubicBezTo>
                    <a:pt x="5280" y="4784"/>
                    <a:pt x="5203" y="5145"/>
                    <a:pt x="5628" y="5435"/>
                  </a:cubicBezTo>
                  <a:cubicBezTo>
                    <a:pt x="5749" y="5516"/>
                    <a:pt x="5853" y="5580"/>
                    <a:pt x="5936" y="5633"/>
                  </a:cubicBezTo>
                  <a:cubicBezTo>
                    <a:pt x="6066" y="5712"/>
                    <a:pt x="6162" y="5771"/>
                    <a:pt x="6186" y="5816"/>
                  </a:cubicBezTo>
                  <a:cubicBezTo>
                    <a:pt x="6205" y="5851"/>
                    <a:pt x="6199" y="5937"/>
                    <a:pt x="6165" y="6091"/>
                  </a:cubicBezTo>
                  <a:cubicBezTo>
                    <a:pt x="6160" y="6114"/>
                    <a:pt x="6156" y="6141"/>
                    <a:pt x="6057" y="6157"/>
                  </a:cubicBezTo>
                  <a:cubicBezTo>
                    <a:pt x="6018" y="6163"/>
                    <a:pt x="5973" y="6165"/>
                    <a:pt x="5924" y="6165"/>
                  </a:cubicBezTo>
                  <a:cubicBezTo>
                    <a:pt x="5831" y="6165"/>
                    <a:pt x="5723" y="6156"/>
                    <a:pt x="5611" y="6147"/>
                  </a:cubicBezTo>
                  <a:cubicBezTo>
                    <a:pt x="5490" y="6137"/>
                    <a:pt x="5365" y="6126"/>
                    <a:pt x="5242" y="6126"/>
                  </a:cubicBezTo>
                  <a:cubicBezTo>
                    <a:pt x="4979" y="6126"/>
                    <a:pt x="4732" y="6175"/>
                    <a:pt x="4584" y="6383"/>
                  </a:cubicBezTo>
                  <a:cubicBezTo>
                    <a:pt x="4460" y="6556"/>
                    <a:pt x="4418" y="6719"/>
                    <a:pt x="4383" y="6862"/>
                  </a:cubicBezTo>
                  <a:cubicBezTo>
                    <a:pt x="4316" y="7130"/>
                    <a:pt x="4257" y="7361"/>
                    <a:pt x="3627" y="7708"/>
                  </a:cubicBezTo>
                  <a:cubicBezTo>
                    <a:pt x="2939" y="8085"/>
                    <a:pt x="2832" y="8633"/>
                    <a:pt x="2950" y="8986"/>
                  </a:cubicBezTo>
                  <a:cubicBezTo>
                    <a:pt x="3069" y="9351"/>
                    <a:pt x="3419" y="9573"/>
                    <a:pt x="3844" y="9573"/>
                  </a:cubicBezTo>
                  <a:cubicBezTo>
                    <a:pt x="3900" y="9573"/>
                    <a:pt x="3958" y="9569"/>
                    <a:pt x="4017" y="9561"/>
                  </a:cubicBezTo>
                  <a:cubicBezTo>
                    <a:pt x="4085" y="9552"/>
                    <a:pt x="4146" y="9547"/>
                    <a:pt x="4200" y="9547"/>
                  </a:cubicBezTo>
                  <a:cubicBezTo>
                    <a:pt x="4475" y="9547"/>
                    <a:pt x="4589" y="9660"/>
                    <a:pt x="4727" y="9795"/>
                  </a:cubicBezTo>
                  <a:cubicBezTo>
                    <a:pt x="4882" y="9949"/>
                    <a:pt x="5073" y="10137"/>
                    <a:pt x="5470" y="10137"/>
                  </a:cubicBezTo>
                  <a:cubicBezTo>
                    <a:pt x="5481" y="10137"/>
                    <a:pt x="5493" y="10137"/>
                    <a:pt x="5504" y="10136"/>
                  </a:cubicBezTo>
                  <a:cubicBezTo>
                    <a:pt x="5893" y="10125"/>
                    <a:pt x="6085" y="9858"/>
                    <a:pt x="6256" y="9623"/>
                  </a:cubicBezTo>
                  <a:cubicBezTo>
                    <a:pt x="6424" y="9390"/>
                    <a:pt x="6568" y="9192"/>
                    <a:pt x="6892" y="9192"/>
                  </a:cubicBezTo>
                  <a:cubicBezTo>
                    <a:pt x="7010" y="9192"/>
                    <a:pt x="7152" y="9218"/>
                    <a:pt x="7328" y="9278"/>
                  </a:cubicBezTo>
                  <a:lnTo>
                    <a:pt x="7428" y="9311"/>
                  </a:lnTo>
                  <a:cubicBezTo>
                    <a:pt x="7448" y="9318"/>
                    <a:pt x="7469" y="9322"/>
                    <a:pt x="7489" y="9322"/>
                  </a:cubicBezTo>
                  <a:cubicBezTo>
                    <a:pt x="7566" y="9322"/>
                    <a:pt x="7639" y="9274"/>
                    <a:pt x="7665" y="9197"/>
                  </a:cubicBezTo>
                  <a:cubicBezTo>
                    <a:pt x="7699" y="9100"/>
                    <a:pt x="7646" y="8993"/>
                    <a:pt x="7549" y="8961"/>
                  </a:cubicBezTo>
                  <a:lnTo>
                    <a:pt x="7447" y="8924"/>
                  </a:lnTo>
                  <a:cubicBezTo>
                    <a:pt x="7232" y="8852"/>
                    <a:pt x="7049" y="8821"/>
                    <a:pt x="6892" y="8821"/>
                  </a:cubicBezTo>
                  <a:cubicBezTo>
                    <a:pt x="6378" y="8821"/>
                    <a:pt x="6140" y="9149"/>
                    <a:pt x="5953" y="9405"/>
                  </a:cubicBezTo>
                  <a:cubicBezTo>
                    <a:pt x="5791" y="9631"/>
                    <a:pt x="5689" y="9759"/>
                    <a:pt x="5493" y="9764"/>
                  </a:cubicBezTo>
                  <a:cubicBezTo>
                    <a:pt x="5483" y="9764"/>
                    <a:pt x="5474" y="9764"/>
                    <a:pt x="5464" y="9764"/>
                  </a:cubicBezTo>
                  <a:cubicBezTo>
                    <a:pt x="5223" y="9764"/>
                    <a:pt x="5123" y="9666"/>
                    <a:pt x="4987" y="9531"/>
                  </a:cubicBezTo>
                  <a:cubicBezTo>
                    <a:pt x="4824" y="9371"/>
                    <a:pt x="4627" y="9177"/>
                    <a:pt x="4197" y="9177"/>
                  </a:cubicBezTo>
                  <a:cubicBezTo>
                    <a:pt x="4126" y="9177"/>
                    <a:pt x="4050" y="9182"/>
                    <a:pt x="3966" y="9193"/>
                  </a:cubicBezTo>
                  <a:cubicBezTo>
                    <a:pt x="3923" y="9199"/>
                    <a:pt x="3881" y="9202"/>
                    <a:pt x="3840" y="9202"/>
                  </a:cubicBezTo>
                  <a:cubicBezTo>
                    <a:pt x="3575" y="9202"/>
                    <a:pt x="3371" y="9079"/>
                    <a:pt x="3302" y="8870"/>
                  </a:cubicBezTo>
                  <a:cubicBezTo>
                    <a:pt x="3229" y="8652"/>
                    <a:pt x="3318" y="8302"/>
                    <a:pt x="3805" y="8034"/>
                  </a:cubicBezTo>
                  <a:cubicBezTo>
                    <a:pt x="4577" y="7607"/>
                    <a:pt x="4665" y="7260"/>
                    <a:pt x="4743" y="6953"/>
                  </a:cubicBezTo>
                  <a:cubicBezTo>
                    <a:pt x="4775" y="6825"/>
                    <a:pt x="4802" y="6714"/>
                    <a:pt x="4885" y="6599"/>
                  </a:cubicBezTo>
                  <a:cubicBezTo>
                    <a:pt x="4941" y="6520"/>
                    <a:pt x="5077" y="6498"/>
                    <a:pt x="5238" y="6498"/>
                  </a:cubicBezTo>
                  <a:cubicBezTo>
                    <a:pt x="5347" y="6498"/>
                    <a:pt x="5467" y="6508"/>
                    <a:pt x="5581" y="6518"/>
                  </a:cubicBezTo>
                  <a:cubicBezTo>
                    <a:pt x="5700" y="6528"/>
                    <a:pt x="5816" y="6538"/>
                    <a:pt x="5924" y="6538"/>
                  </a:cubicBezTo>
                  <a:cubicBezTo>
                    <a:pt x="5991" y="6538"/>
                    <a:pt x="6054" y="6534"/>
                    <a:pt x="6114" y="6524"/>
                  </a:cubicBezTo>
                  <a:cubicBezTo>
                    <a:pt x="6406" y="6478"/>
                    <a:pt x="6500" y="6305"/>
                    <a:pt x="6528" y="6168"/>
                  </a:cubicBezTo>
                  <a:cubicBezTo>
                    <a:pt x="6635" y="5658"/>
                    <a:pt x="6509" y="5551"/>
                    <a:pt x="6130" y="5317"/>
                  </a:cubicBezTo>
                  <a:cubicBezTo>
                    <a:pt x="6046" y="5265"/>
                    <a:pt x="5952" y="5206"/>
                    <a:pt x="5837" y="5128"/>
                  </a:cubicBezTo>
                  <a:cubicBezTo>
                    <a:pt x="5628" y="4986"/>
                    <a:pt x="5640" y="4875"/>
                    <a:pt x="5705" y="4572"/>
                  </a:cubicBezTo>
                  <a:cubicBezTo>
                    <a:pt x="5759" y="4316"/>
                    <a:pt x="5827" y="3997"/>
                    <a:pt x="5643" y="3628"/>
                  </a:cubicBezTo>
                  <a:cubicBezTo>
                    <a:pt x="5408" y="3158"/>
                    <a:pt x="5119" y="3072"/>
                    <a:pt x="4721" y="3072"/>
                  </a:cubicBezTo>
                  <a:cubicBezTo>
                    <a:pt x="4614" y="3072"/>
                    <a:pt x="4499" y="3078"/>
                    <a:pt x="4375" y="3085"/>
                  </a:cubicBezTo>
                  <a:cubicBezTo>
                    <a:pt x="4210" y="3094"/>
                    <a:pt x="4014" y="3105"/>
                    <a:pt x="3784" y="3105"/>
                  </a:cubicBezTo>
                  <a:cubicBezTo>
                    <a:pt x="3704" y="3105"/>
                    <a:pt x="3620" y="3104"/>
                    <a:pt x="3531" y="3101"/>
                  </a:cubicBezTo>
                  <a:cubicBezTo>
                    <a:pt x="2870" y="3078"/>
                    <a:pt x="2488" y="2685"/>
                    <a:pt x="2284" y="2360"/>
                  </a:cubicBezTo>
                  <a:cubicBezTo>
                    <a:pt x="2235" y="2279"/>
                    <a:pt x="2173" y="2207"/>
                    <a:pt x="2103" y="2145"/>
                  </a:cubicBezTo>
                  <a:cubicBezTo>
                    <a:pt x="2246" y="1999"/>
                    <a:pt x="2399" y="1860"/>
                    <a:pt x="2558" y="1730"/>
                  </a:cubicBezTo>
                  <a:cubicBezTo>
                    <a:pt x="2630" y="1785"/>
                    <a:pt x="2693" y="1852"/>
                    <a:pt x="2743" y="1929"/>
                  </a:cubicBezTo>
                  <a:cubicBezTo>
                    <a:pt x="2940" y="2239"/>
                    <a:pt x="3162" y="2309"/>
                    <a:pt x="3340" y="2309"/>
                  </a:cubicBezTo>
                  <a:cubicBezTo>
                    <a:pt x="3452" y="2309"/>
                    <a:pt x="3549" y="2282"/>
                    <a:pt x="3614" y="2271"/>
                  </a:cubicBezTo>
                  <a:cubicBezTo>
                    <a:pt x="3811" y="2236"/>
                    <a:pt x="3932" y="2008"/>
                    <a:pt x="3975" y="1913"/>
                  </a:cubicBezTo>
                  <a:cubicBezTo>
                    <a:pt x="4092" y="1650"/>
                    <a:pt x="4092" y="1382"/>
                    <a:pt x="3977" y="1198"/>
                  </a:cubicBezTo>
                  <a:cubicBezTo>
                    <a:pt x="3924" y="1108"/>
                    <a:pt x="3889" y="1011"/>
                    <a:pt x="3874" y="909"/>
                  </a:cubicBezTo>
                  <a:cubicBezTo>
                    <a:pt x="4656" y="553"/>
                    <a:pt x="5500" y="373"/>
                    <a:pt x="6346" y="373"/>
                  </a:cubicBezTo>
                  <a:close/>
                  <a:moveTo>
                    <a:pt x="6342" y="0"/>
                  </a:moveTo>
                  <a:cubicBezTo>
                    <a:pt x="2837" y="0"/>
                    <a:pt x="1" y="2838"/>
                    <a:pt x="1" y="6343"/>
                  </a:cubicBezTo>
                  <a:cubicBezTo>
                    <a:pt x="1" y="9848"/>
                    <a:pt x="2837" y="12686"/>
                    <a:pt x="6342" y="12686"/>
                  </a:cubicBezTo>
                  <a:cubicBezTo>
                    <a:pt x="9667" y="12686"/>
                    <a:pt x="12392" y="10131"/>
                    <a:pt x="12662" y="6880"/>
                  </a:cubicBezTo>
                  <a:cubicBezTo>
                    <a:pt x="12975" y="3110"/>
                    <a:pt x="10001" y="2"/>
                    <a:pt x="6342" y="2"/>
                  </a:cubicBezTo>
                  <a:lnTo>
                    <a:pt x="63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98;p37">
              <a:extLst>
                <a:ext uri="{FF2B5EF4-FFF2-40B4-BE49-F238E27FC236}">
                  <a16:creationId xmlns:a16="http://schemas.microsoft.com/office/drawing/2014/main" id="{78B0474F-90B3-7214-C06E-9B18EE6EEEAC}"/>
                </a:ext>
              </a:extLst>
            </p:cNvPr>
            <p:cNvSpPr/>
            <p:nvPr/>
          </p:nvSpPr>
          <p:spPr>
            <a:xfrm>
              <a:off x="4132911" y="3215473"/>
              <a:ext cx="68677" cy="74602"/>
            </a:xfrm>
            <a:custGeom>
              <a:avLst/>
              <a:gdLst/>
              <a:ahLst/>
              <a:cxnLst/>
              <a:rect l="l" t="t" r="r" b="b"/>
              <a:pathLst>
                <a:path w="2318" h="2518" extrusionOk="0">
                  <a:moveTo>
                    <a:pt x="1417" y="372"/>
                  </a:moveTo>
                  <a:cubicBezTo>
                    <a:pt x="1419" y="372"/>
                    <a:pt x="1422" y="372"/>
                    <a:pt x="1424" y="372"/>
                  </a:cubicBezTo>
                  <a:cubicBezTo>
                    <a:pt x="1480" y="374"/>
                    <a:pt x="1534" y="388"/>
                    <a:pt x="1583" y="412"/>
                  </a:cubicBezTo>
                  <a:cubicBezTo>
                    <a:pt x="1695" y="466"/>
                    <a:pt x="1747" y="544"/>
                    <a:pt x="1751" y="568"/>
                  </a:cubicBezTo>
                  <a:cubicBezTo>
                    <a:pt x="1677" y="849"/>
                    <a:pt x="1690" y="1291"/>
                    <a:pt x="1887" y="1603"/>
                  </a:cubicBezTo>
                  <a:cubicBezTo>
                    <a:pt x="1921" y="1658"/>
                    <a:pt x="1926" y="1753"/>
                    <a:pt x="1899" y="1860"/>
                  </a:cubicBezTo>
                  <a:cubicBezTo>
                    <a:pt x="1862" y="2002"/>
                    <a:pt x="1792" y="2092"/>
                    <a:pt x="1763" y="2115"/>
                  </a:cubicBezTo>
                  <a:cubicBezTo>
                    <a:pt x="1691" y="2128"/>
                    <a:pt x="1628" y="2145"/>
                    <a:pt x="1568" y="2145"/>
                  </a:cubicBezTo>
                  <a:cubicBezTo>
                    <a:pt x="1474" y="2145"/>
                    <a:pt x="1387" y="2103"/>
                    <a:pt x="1282" y="1938"/>
                  </a:cubicBezTo>
                  <a:cubicBezTo>
                    <a:pt x="1077" y="1613"/>
                    <a:pt x="703" y="1441"/>
                    <a:pt x="499" y="1368"/>
                  </a:cubicBezTo>
                  <a:cubicBezTo>
                    <a:pt x="451" y="1352"/>
                    <a:pt x="416" y="1314"/>
                    <a:pt x="403" y="1264"/>
                  </a:cubicBezTo>
                  <a:cubicBezTo>
                    <a:pt x="397" y="1237"/>
                    <a:pt x="394" y="1220"/>
                    <a:pt x="483" y="1194"/>
                  </a:cubicBezTo>
                  <a:cubicBezTo>
                    <a:pt x="795" y="1108"/>
                    <a:pt x="954" y="872"/>
                    <a:pt x="1082" y="683"/>
                  </a:cubicBezTo>
                  <a:cubicBezTo>
                    <a:pt x="1158" y="571"/>
                    <a:pt x="1228" y="466"/>
                    <a:pt x="1317" y="404"/>
                  </a:cubicBezTo>
                  <a:cubicBezTo>
                    <a:pt x="1347" y="383"/>
                    <a:pt x="1381" y="372"/>
                    <a:pt x="1417" y="372"/>
                  </a:cubicBezTo>
                  <a:close/>
                  <a:moveTo>
                    <a:pt x="1428" y="1"/>
                  </a:moveTo>
                  <a:cubicBezTo>
                    <a:pt x="1310" y="1"/>
                    <a:pt x="1198" y="34"/>
                    <a:pt x="1104" y="100"/>
                  </a:cubicBezTo>
                  <a:cubicBezTo>
                    <a:pt x="959" y="202"/>
                    <a:pt x="865" y="342"/>
                    <a:pt x="774" y="476"/>
                  </a:cubicBezTo>
                  <a:cubicBezTo>
                    <a:pt x="663" y="643"/>
                    <a:pt x="566" y="786"/>
                    <a:pt x="384" y="837"/>
                  </a:cubicBezTo>
                  <a:cubicBezTo>
                    <a:pt x="70" y="923"/>
                    <a:pt x="0" y="1156"/>
                    <a:pt x="40" y="1342"/>
                  </a:cubicBezTo>
                  <a:cubicBezTo>
                    <a:pt x="80" y="1516"/>
                    <a:pt x="206" y="1658"/>
                    <a:pt x="375" y="1718"/>
                  </a:cubicBezTo>
                  <a:cubicBezTo>
                    <a:pt x="502" y="1764"/>
                    <a:pt x="817" y="1896"/>
                    <a:pt x="969" y="2137"/>
                  </a:cubicBezTo>
                  <a:cubicBezTo>
                    <a:pt x="1165" y="2448"/>
                    <a:pt x="1385" y="2517"/>
                    <a:pt x="1566" y="2517"/>
                  </a:cubicBezTo>
                  <a:cubicBezTo>
                    <a:pt x="1677" y="2517"/>
                    <a:pt x="1774" y="2491"/>
                    <a:pt x="1840" y="2479"/>
                  </a:cubicBezTo>
                  <a:cubicBezTo>
                    <a:pt x="2037" y="2444"/>
                    <a:pt x="2158" y="2217"/>
                    <a:pt x="2200" y="2121"/>
                  </a:cubicBezTo>
                  <a:cubicBezTo>
                    <a:pt x="2317" y="1858"/>
                    <a:pt x="2317" y="1591"/>
                    <a:pt x="2201" y="1408"/>
                  </a:cubicBezTo>
                  <a:cubicBezTo>
                    <a:pt x="2075" y="1205"/>
                    <a:pt x="2056" y="869"/>
                    <a:pt x="2110" y="661"/>
                  </a:cubicBezTo>
                  <a:cubicBezTo>
                    <a:pt x="2157" y="481"/>
                    <a:pt x="2059" y="283"/>
                    <a:pt x="1856" y="143"/>
                  </a:cubicBezTo>
                  <a:cubicBezTo>
                    <a:pt x="1720" y="48"/>
                    <a:pt x="1570" y="1"/>
                    <a:pt x="14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99;p37">
              <a:extLst>
                <a:ext uri="{FF2B5EF4-FFF2-40B4-BE49-F238E27FC236}">
                  <a16:creationId xmlns:a16="http://schemas.microsoft.com/office/drawing/2014/main" id="{33C546AC-59CC-68D6-F2AE-5D902197819D}"/>
                </a:ext>
              </a:extLst>
            </p:cNvPr>
            <p:cNvSpPr/>
            <p:nvPr/>
          </p:nvSpPr>
          <p:spPr>
            <a:xfrm>
              <a:off x="4119371" y="3219621"/>
              <a:ext cx="14547" cy="15347"/>
            </a:xfrm>
            <a:custGeom>
              <a:avLst/>
              <a:gdLst/>
              <a:ahLst/>
              <a:cxnLst/>
              <a:rect l="l" t="t" r="r" b="b"/>
              <a:pathLst>
                <a:path w="491" h="518" extrusionOk="0">
                  <a:moveTo>
                    <a:pt x="213" y="1"/>
                  </a:moveTo>
                  <a:cubicBezTo>
                    <a:pt x="187" y="1"/>
                    <a:pt x="161" y="6"/>
                    <a:pt x="136" y="17"/>
                  </a:cubicBezTo>
                  <a:cubicBezTo>
                    <a:pt x="42" y="59"/>
                    <a:pt x="0" y="172"/>
                    <a:pt x="45" y="264"/>
                  </a:cubicBezTo>
                  <a:lnTo>
                    <a:pt x="104" y="400"/>
                  </a:lnTo>
                  <a:cubicBezTo>
                    <a:pt x="134" y="473"/>
                    <a:pt x="204" y="518"/>
                    <a:pt x="278" y="518"/>
                  </a:cubicBezTo>
                  <a:cubicBezTo>
                    <a:pt x="303" y="518"/>
                    <a:pt x="329" y="513"/>
                    <a:pt x="354" y="502"/>
                  </a:cubicBezTo>
                  <a:cubicBezTo>
                    <a:pt x="451" y="457"/>
                    <a:pt x="491" y="341"/>
                    <a:pt x="443" y="247"/>
                  </a:cubicBezTo>
                  <a:lnTo>
                    <a:pt x="383" y="111"/>
                  </a:lnTo>
                  <a:cubicBezTo>
                    <a:pt x="352" y="42"/>
                    <a:pt x="285" y="1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00;p37">
              <a:extLst>
                <a:ext uri="{FF2B5EF4-FFF2-40B4-BE49-F238E27FC236}">
                  <a16:creationId xmlns:a16="http://schemas.microsoft.com/office/drawing/2014/main" id="{D88E2B57-DBE3-2E85-5F4D-E9754DF42436}"/>
                </a:ext>
              </a:extLst>
            </p:cNvPr>
            <p:cNvSpPr/>
            <p:nvPr/>
          </p:nvSpPr>
          <p:spPr>
            <a:xfrm>
              <a:off x="4170034" y="3298815"/>
              <a:ext cx="47167" cy="39938"/>
            </a:xfrm>
            <a:custGeom>
              <a:avLst/>
              <a:gdLst/>
              <a:ahLst/>
              <a:cxnLst/>
              <a:rect l="l" t="t" r="r" b="b"/>
              <a:pathLst>
                <a:path w="1592" h="1348" extrusionOk="0">
                  <a:moveTo>
                    <a:pt x="977" y="372"/>
                  </a:moveTo>
                  <a:cubicBezTo>
                    <a:pt x="1001" y="372"/>
                    <a:pt x="1021" y="384"/>
                    <a:pt x="1034" y="404"/>
                  </a:cubicBezTo>
                  <a:lnTo>
                    <a:pt x="1037" y="408"/>
                  </a:lnTo>
                  <a:cubicBezTo>
                    <a:pt x="1127" y="550"/>
                    <a:pt x="1004" y="877"/>
                    <a:pt x="907" y="943"/>
                  </a:cubicBezTo>
                  <a:cubicBezTo>
                    <a:pt x="831" y="958"/>
                    <a:pt x="765" y="976"/>
                    <a:pt x="701" y="976"/>
                  </a:cubicBezTo>
                  <a:cubicBezTo>
                    <a:pt x="603" y="976"/>
                    <a:pt x="512" y="932"/>
                    <a:pt x="404" y="760"/>
                  </a:cubicBezTo>
                  <a:lnTo>
                    <a:pt x="402" y="756"/>
                  </a:lnTo>
                  <a:cubicBezTo>
                    <a:pt x="389" y="738"/>
                    <a:pt x="386" y="716"/>
                    <a:pt x="392" y="695"/>
                  </a:cubicBezTo>
                  <a:cubicBezTo>
                    <a:pt x="397" y="676"/>
                    <a:pt x="408" y="662"/>
                    <a:pt x="426" y="652"/>
                  </a:cubicBezTo>
                  <a:lnTo>
                    <a:pt x="948" y="380"/>
                  </a:lnTo>
                  <a:cubicBezTo>
                    <a:pt x="958" y="375"/>
                    <a:pt x="967" y="372"/>
                    <a:pt x="977" y="372"/>
                  </a:cubicBezTo>
                  <a:close/>
                  <a:moveTo>
                    <a:pt x="978" y="0"/>
                  </a:moveTo>
                  <a:cubicBezTo>
                    <a:pt x="910" y="0"/>
                    <a:pt x="841" y="16"/>
                    <a:pt x="776" y="50"/>
                  </a:cubicBezTo>
                  <a:lnTo>
                    <a:pt x="254" y="324"/>
                  </a:lnTo>
                  <a:cubicBezTo>
                    <a:pt x="146" y="381"/>
                    <a:pt x="64" y="480"/>
                    <a:pt x="33" y="599"/>
                  </a:cubicBezTo>
                  <a:cubicBezTo>
                    <a:pt x="1" y="720"/>
                    <a:pt x="21" y="849"/>
                    <a:pt x="88" y="956"/>
                  </a:cubicBezTo>
                  <a:lnTo>
                    <a:pt x="90" y="958"/>
                  </a:lnTo>
                  <a:cubicBezTo>
                    <a:pt x="291" y="1277"/>
                    <a:pt x="515" y="1347"/>
                    <a:pt x="700" y="1347"/>
                  </a:cubicBezTo>
                  <a:cubicBezTo>
                    <a:pt x="814" y="1347"/>
                    <a:pt x="913" y="1320"/>
                    <a:pt x="982" y="1308"/>
                  </a:cubicBezTo>
                  <a:cubicBezTo>
                    <a:pt x="1299" y="1252"/>
                    <a:pt x="1592" y="593"/>
                    <a:pt x="1351" y="212"/>
                  </a:cubicBezTo>
                  <a:cubicBezTo>
                    <a:pt x="1351" y="211"/>
                    <a:pt x="1351" y="211"/>
                    <a:pt x="1351" y="211"/>
                  </a:cubicBezTo>
                  <a:lnTo>
                    <a:pt x="1351" y="209"/>
                  </a:lnTo>
                  <a:cubicBezTo>
                    <a:pt x="1269" y="75"/>
                    <a:pt x="1126" y="0"/>
                    <a:pt x="9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201;p37">
            <a:extLst>
              <a:ext uri="{FF2B5EF4-FFF2-40B4-BE49-F238E27FC236}">
                <a16:creationId xmlns:a16="http://schemas.microsoft.com/office/drawing/2014/main" id="{16F4FF6E-B5DC-CEE6-044E-1049A6860189}"/>
              </a:ext>
            </a:extLst>
          </p:cNvPr>
          <p:cNvGrpSpPr/>
          <p:nvPr/>
        </p:nvGrpSpPr>
        <p:grpSpPr>
          <a:xfrm>
            <a:off x="7267704" y="1552733"/>
            <a:ext cx="375825" cy="375825"/>
            <a:chOff x="1552859" y="1990406"/>
            <a:chExt cx="375825" cy="375825"/>
          </a:xfrm>
        </p:grpSpPr>
        <p:sp>
          <p:nvSpPr>
            <p:cNvPr id="47" name="Google Shape;202;p37">
              <a:extLst>
                <a:ext uri="{FF2B5EF4-FFF2-40B4-BE49-F238E27FC236}">
                  <a16:creationId xmlns:a16="http://schemas.microsoft.com/office/drawing/2014/main" id="{C7A1E4A7-768F-CDAC-521D-ABF16FEE28EB}"/>
                </a:ext>
              </a:extLst>
            </p:cNvPr>
            <p:cNvSpPr/>
            <p:nvPr/>
          </p:nvSpPr>
          <p:spPr>
            <a:xfrm>
              <a:off x="1656941" y="2199042"/>
              <a:ext cx="90127" cy="57714"/>
            </a:xfrm>
            <a:custGeom>
              <a:avLst/>
              <a:gdLst/>
              <a:ahLst/>
              <a:cxnLst/>
              <a:rect l="l" t="t" r="r" b="b"/>
              <a:pathLst>
                <a:path w="3042" h="1948" extrusionOk="0">
                  <a:moveTo>
                    <a:pt x="1220" y="372"/>
                  </a:moveTo>
                  <a:cubicBezTo>
                    <a:pt x="1355" y="372"/>
                    <a:pt x="1502" y="390"/>
                    <a:pt x="1656" y="429"/>
                  </a:cubicBezTo>
                  <a:cubicBezTo>
                    <a:pt x="2226" y="572"/>
                    <a:pt x="2618" y="954"/>
                    <a:pt x="2548" y="1234"/>
                  </a:cubicBezTo>
                  <a:cubicBezTo>
                    <a:pt x="2499" y="1427"/>
                    <a:pt x="2212" y="1576"/>
                    <a:pt x="1817" y="1576"/>
                  </a:cubicBezTo>
                  <a:cubicBezTo>
                    <a:pt x="1682" y="1576"/>
                    <a:pt x="1535" y="1558"/>
                    <a:pt x="1381" y="1519"/>
                  </a:cubicBezTo>
                  <a:cubicBezTo>
                    <a:pt x="774" y="1367"/>
                    <a:pt x="424" y="972"/>
                    <a:pt x="489" y="714"/>
                  </a:cubicBezTo>
                  <a:cubicBezTo>
                    <a:pt x="538" y="521"/>
                    <a:pt x="825" y="372"/>
                    <a:pt x="1220" y="372"/>
                  </a:cubicBezTo>
                  <a:close/>
                  <a:moveTo>
                    <a:pt x="1216" y="0"/>
                  </a:moveTo>
                  <a:cubicBezTo>
                    <a:pt x="666" y="0"/>
                    <a:pt x="227" y="234"/>
                    <a:pt x="129" y="623"/>
                  </a:cubicBezTo>
                  <a:cubicBezTo>
                    <a:pt x="0" y="1131"/>
                    <a:pt x="510" y="1682"/>
                    <a:pt x="1290" y="1879"/>
                  </a:cubicBezTo>
                  <a:cubicBezTo>
                    <a:pt x="1473" y="1926"/>
                    <a:pt x="1652" y="1948"/>
                    <a:pt x="1821" y="1948"/>
                  </a:cubicBezTo>
                  <a:cubicBezTo>
                    <a:pt x="2370" y="1948"/>
                    <a:pt x="2809" y="1714"/>
                    <a:pt x="2908" y="1325"/>
                  </a:cubicBezTo>
                  <a:cubicBezTo>
                    <a:pt x="3042" y="796"/>
                    <a:pt x="2494" y="257"/>
                    <a:pt x="1747" y="69"/>
                  </a:cubicBezTo>
                  <a:cubicBezTo>
                    <a:pt x="1564" y="22"/>
                    <a:pt x="1385" y="0"/>
                    <a:pt x="1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03;p37">
              <a:extLst>
                <a:ext uri="{FF2B5EF4-FFF2-40B4-BE49-F238E27FC236}">
                  <a16:creationId xmlns:a16="http://schemas.microsoft.com/office/drawing/2014/main" id="{B703C7EF-4D21-9181-016E-9EF638494A85}"/>
                </a:ext>
              </a:extLst>
            </p:cNvPr>
            <p:cNvSpPr/>
            <p:nvPr/>
          </p:nvSpPr>
          <p:spPr>
            <a:xfrm>
              <a:off x="1552859" y="1990406"/>
              <a:ext cx="375825" cy="375825"/>
            </a:xfrm>
            <a:custGeom>
              <a:avLst/>
              <a:gdLst/>
              <a:ahLst/>
              <a:cxnLst/>
              <a:rect l="l" t="t" r="r" b="b"/>
              <a:pathLst>
                <a:path w="12685" h="12685" extrusionOk="0">
                  <a:moveTo>
                    <a:pt x="6332" y="373"/>
                  </a:moveTo>
                  <a:cubicBezTo>
                    <a:pt x="6335" y="373"/>
                    <a:pt x="6338" y="373"/>
                    <a:pt x="6341" y="373"/>
                  </a:cubicBezTo>
                  <a:lnTo>
                    <a:pt x="6343" y="373"/>
                  </a:lnTo>
                  <a:cubicBezTo>
                    <a:pt x="6345" y="373"/>
                    <a:pt x="6348" y="373"/>
                    <a:pt x="6350" y="373"/>
                  </a:cubicBezTo>
                  <a:cubicBezTo>
                    <a:pt x="7669" y="373"/>
                    <a:pt x="8952" y="812"/>
                    <a:pt x="9995" y="1623"/>
                  </a:cubicBezTo>
                  <a:cubicBezTo>
                    <a:pt x="9601" y="1727"/>
                    <a:pt x="9240" y="1879"/>
                    <a:pt x="8886" y="2027"/>
                  </a:cubicBezTo>
                  <a:cubicBezTo>
                    <a:pt x="8488" y="2196"/>
                    <a:pt x="8112" y="2356"/>
                    <a:pt x="7752" y="2408"/>
                  </a:cubicBezTo>
                  <a:lnTo>
                    <a:pt x="7736" y="2411"/>
                  </a:lnTo>
                  <a:cubicBezTo>
                    <a:pt x="7428" y="2457"/>
                    <a:pt x="7205" y="2490"/>
                    <a:pt x="6999" y="2490"/>
                  </a:cubicBezTo>
                  <a:cubicBezTo>
                    <a:pt x="6459" y="2490"/>
                    <a:pt x="6044" y="2261"/>
                    <a:pt x="4539" y="1432"/>
                  </a:cubicBezTo>
                  <a:cubicBezTo>
                    <a:pt x="4211" y="1252"/>
                    <a:pt x="3903" y="1120"/>
                    <a:pt x="3609" y="1035"/>
                  </a:cubicBezTo>
                  <a:cubicBezTo>
                    <a:pt x="4450" y="601"/>
                    <a:pt x="5384" y="373"/>
                    <a:pt x="6332" y="373"/>
                  </a:cubicBezTo>
                  <a:close/>
                  <a:moveTo>
                    <a:pt x="3129" y="1312"/>
                  </a:moveTo>
                  <a:cubicBezTo>
                    <a:pt x="3508" y="1365"/>
                    <a:pt x="3910" y="1512"/>
                    <a:pt x="4359" y="1758"/>
                  </a:cubicBezTo>
                  <a:cubicBezTo>
                    <a:pt x="5915" y="2614"/>
                    <a:pt x="6384" y="2860"/>
                    <a:pt x="6996" y="2860"/>
                  </a:cubicBezTo>
                  <a:cubicBezTo>
                    <a:pt x="7222" y="2860"/>
                    <a:pt x="7466" y="2827"/>
                    <a:pt x="7791" y="2779"/>
                  </a:cubicBezTo>
                  <a:lnTo>
                    <a:pt x="7807" y="2776"/>
                  </a:lnTo>
                  <a:cubicBezTo>
                    <a:pt x="8213" y="2717"/>
                    <a:pt x="8611" y="2548"/>
                    <a:pt x="9031" y="2370"/>
                  </a:cubicBezTo>
                  <a:cubicBezTo>
                    <a:pt x="9452" y="2193"/>
                    <a:pt x="9882" y="2010"/>
                    <a:pt x="10351" y="1924"/>
                  </a:cubicBezTo>
                  <a:cubicBezTo>
                    <a:pt x="10832" y="2360"/>
                    <a:pt x="11240" y="2872"/>
                    <a:pt x="11557" y="3438"/>
                  </a:cubicBezTo>
                  <a:cubicBezTo>
                    <a:pt x="11526" y="3437"/>
                    <a:pt x="11496" y="3437"/>
                    <a:pt x="11466" y="3437"/>
                  </a:cubicBezTo>
                  <a:cubicBezTo>
                    <a:pt x="10308" y="3437"/>
                    <a:pt x="9445" y="4258"/>
                    <a:pt x="8627" y="4403"/>
                  </a:cubicBezTo>
                  <a:cubicBezTo>
                    <a:pt x="8356" y="4451"/>
                    <a:pt x="8160" y="4486"/>
                    <a:pt x="7980" y="4486"/>
                  </a:cubicBezTo>
                  <a:cubicBezTo>
                    <a:pt x="7504" y="4486"/>
                    <a:pt x="7136" y="4245"/>
                    <a:pt x="5797" y="3372"/>
                  </a:cubicBezTo>
                  <a:cubicBezTo>
                    <a:pt x="5315" y="3057"/>
                    <a:pt x="4795" y="2822"/>
                    <a:pt x="4227" y="2822"/>
                  </a:cubicBezTo>
                  <a:cubicBezTo>
                    <a:pt x="4162" y="2822"/>
                    <a:pt x="4097" y="2825"/>
                    <a:pt x="4031" y="2832"/>
                  </a:cubicBezTo>
                  <a:cubicBezTo>
                    <a:pt x="3379" y="2895"/>
                    <a:pt x="2840" y="3246"/>
                    <a:pt x="2139" y="3579"/>
                  </a:cubicBezTo>
                  <a:cubicBezTo>
                    <a:pt x="1804" y="3737"/>
                    <a:pt x="1424" y="3817"/>
                    <a:pt x="1005" y="3817"/>
                  </a:cubicBezTo>
                  <a:cubicBezTo>
                    <a:pt x="981" y="3817"/>
                    <a:pt x="957" y="3816"/>
                    <a:pt x="933" y="3816"/>
                  </a:cubicBezTo>
                  <a:cubicBezTo>
                    <a:pt x="1416" y="2792"/>
                    <a:pt x="2177" y="1924"/>
                    <a:pt x="3129" y="1312"/>
                  </a:cubicBezTo>
                  <a:close/>
                  <a:moveTo>
                    <a:pt x="4231" y="3193"/>
                  </a:moveTo>
                  <a:cubicBezTo>
                    <a:pt x="4621" y="3193"/>
                    <a:pt x="5050" y="3329"/>
                    <a:pt x="5595" y="3684"/>
                  </a:cubicBezTo>
                  <a:cubicBezTo>
                    <a:pt x="6991" y="4596"/>
                    <a:pt x="7415" y="4859"/>
                    <a:pt x="7967" y="4859"/>
                  </a:cubicBezTo>
                  <a:cubicBezTo>
                    <a:pt x="8174" y="4859"/>
                    <a:pt x="8399" y="4822"/>
                    <a:pt x="8706" y="4768"/>
                  </a:cubicBezTo>
                  <a:cubicBezTo>
                    <a:pt x="9581" y="4613"/>
                    <a:pt x="10413" y="3810"/>
                    <a:pt x="11468" y="3810"/>
                  </a:cubicBezTo>
                  <a:cubicBezTo>
                    <a:pt x="11562" y="3810"/>
                    <a:pt x="11658" y="3816"/>
                    <a:pt x="11756" y="3830"/>
                  </a:cubicBezTo>
                  <a:cubicBezTo>
                    <a:pt x="12014" y="4383"/>
                    <a:pt x="12186" y="4970"/>
                    <a:pt x="12264" y="5576"/>
                  </a:cubicBezTo>
                  <a:cubicBezTo>
                    <a:pt x="11039" y="5690"/>
                    <a:pt x="10726" y="5951"/>
                    <a:pt x="9267" y="6033"/>
                  </a:cubicBezTo>
                  <a:cubicBezTo>
                    <a:pt x="9165" y="6039"/>
                    <a:pt x="9087" y="6127"/>
                    <a:pt x="9092" y="6228"/>
                  </a:cubicBezTo>
                  <a:cubicBezTo>
                    <a:pt x="9096" y="6327"/>
                    <a:pt x="9178" y="6404"/>
                    <a:pt x="9276" y="6404"/>
                  </a:cubicBezTo>
                  <a:cubicBezTo>
                    <a:pt x="9280" y="6404"/>
                    <a:pt x="9284" y="6404"/>
                    <a:pt x="9288" y="6404"/>
                  </a:cubicBezTo>
                  <a:cubicBezTo>
                    <a:pt x="10757" y="6322"/>
                    <a:pt x="11138" y="6055"/>
                    <a:pt x="12299" y="5947"/>
                  </a:cubicBezTo>
                  <a:lnTo>
                    <a:pt x="12299" y="5947"/>
                  </a:lnTo>
                  <a:cubicBezTo>
                    <a:pt x="12318" y="6236"/>
                    <a:pt x="12316" y="6528"/>
                    <a:pt x="12294" y="6818"/>
                  </a:cubicBezTo>
                  <a:cubicBezTo>
                    <a:pt x="11248" y="6980"/>
                    <a:pt x="10428" y="7572"/>
                    <a:pt x="9628" y="7692"/>
                  </a:cubicBezTo>
                  <a:cubicBezTo>
                    <a:pt x="9319" y="7738"/>
                    <a:pt x="9096" y="7772"/>
                    <a:pt x="8890" y="7772"/>
                  </a:cubicBezTo>
                  <a:cubicBezTo>
                    <a:pt x="8352" y="7772"/>
                    <a:pt x="7936" y="7542"/>
                    <a:pt x="6431" y="6713"/>
                  </a:cubicBezTo>
                  <a:cubicBezTo>
                    <a:pt x="5749" y="6338"/>
                    <a:pt x="5199" y="6197"/>
                    <a:pt x="4702" y="6197"/>
                  </a:cubicBezTo>
                  <a:cubicBezTo>
                    <a:pt x="4061" y="6197"/>
                    <a:pt x="3510" y="6432"/>
                    <a:pt x="2886" y="6700"/>
                  </a:cubicBezTo>
                  <a:cubicBezTo>
                    <a:pt x="2442" y="6889"/>
                    <a:pt x="1939" y="7140"/>
                    <a:pt x="1100" y="7140"/>
                  </a:cubicBezTo>
                  <a:cubicBezTo>
                    <a:pt x="894" y="7140"/>
                    <a:pt x="668" y="7125"/>
                    <a:pt x="417" y="7090"/>
                  </a:cubicBezTo>
                  <a:cubicBezTo>
                    <a:pt x="374" y="6751"/>
                    <a:pt x="362" y="6408"/>
                    <a:pt x="378" y="6068"/>
                  </a:cubicBezTo>
                  <a:lnTo>
                    <a:pt x="379" y="6064"/>
                  </a:lnTo>
                  <a:cubicBezTo>
                    <a:pt x="647" y="6085"/>
                    <a:pt x="894" y="6094"/>
                    <a:pt x="1123" y="6094"/>
                  </a:cubicBezTo>
                  <a:cubicBezTo>
                    <a:pt x="2783" y="6094"/>
                    <a:pt x="3555" y="5625"/>
                    <a:pt x="4770" y="5625"/>
                  </a:cubicBezTo>
                  <a:cubicBezTo>
                    <a:pt x="5219" y="5625"/>
                    <a:pt x="5729" y="5690"/>
                    <a:pt x="6367" y="5865"/>
                  </a:cubicBezTo>
                  <a:cubicBezTo>
                    <a:pt x="7396" y="6149"/>
                    <a:pt x="7953" y="6300"/>
                    <a:pt x="8381" y="6367"/>
                  </a:cubicBezTo>
                  <a:cubicBezTo>
                    <a:pt x="8391" y="6369"/>
                    <a:pt x="8401" y="6369"/>
                    <a:pt x="8410" y="6369"/>
                  </a:cubicBezTo>
                  <a:cubicBezTo>
                    <a:pt x="8501" y="6369"/>
                    <a:pt x="8579" y="6303"/>
                    <a:pt x="8593" y="6213"/>
                  </a:cubicBezTo>
                  <a:cubicBezTo>
                    <a:pt x="8609" y="6111"/>
                    <a:pt x="8541" y="6015"/>
                    <a:pt x="8439" y="5999"/>
                  </a:cubicBezTo>
                  <a:cubicBezTo>
                    <a:pt x="8031" y="5935"/>
                    <a:pt x="7482" y="5787"/>
                    <a:pt x="6466" y="5507"/>
                  </a:cubicBezTo>
                  <a:cubicBezTo>
                    <a:pt x="5793" y="5322"/>
                    <a:pt x="5253" y="5255"/>
                    <a:pt x="4776" y="5255"/>
                  </a:cubicBezTo>
                  <a:cubicBezTo>
                    <a:pt x="3520" y="5255"/>
                    <a:pt x="2710" y="5722"/>
                    <a:pt x="1098" y="5722"/>
                  </a:cubicBezTo>
                  <a:cubicBezTo>
                    <a:pt x="883" y="5722"/>
                    <a:pt x="654" y="5714"/>
                    <a:pt x="408" y="5695"/>
                  </a:cubicBezTo>
                  <a:cubicBezTo>
                    <a:pt x="464" y="5176"/>
                    <a:pt x="588" y="4668"/>
                    <a:pt x="777" y="4182"/>
                  </a:cubicBezTo>
                  <a:cubicBezTo>
                    <a:pt x="854" y="4187"/>
                    <a:pt x="930" y="4189"/>
                    <a:pt x="1005" y="4189"/>
                  </a:cubicBezTo>
                  <a:cubicBezTo>
                    <a:pt x="1479" y="4189"/>
                    <a:pt x="1913" y="4097"/>
                    <a:pt x="2297" y="3915"/>
                  </a:cubicBezTo>
                  <a:cubicBezTo>
                    <a:pt x="3064" y="3551"/>
                    <a:pt x="3597" y="3193"/>
                    <a:pt x="4231" y="3193"/>
                  </a:cubicBezTo>
                  <a:close/>
                  <a:moveTo>
                    <a:pt x="4704" y="6570"/>
                  </a:moveTo>
                  <a:cubicBezTo>
                    <a:pt x="5150" y="6570"/>
                    <a:pt x="5640" y="6698"/>
                    <a:pt x="6252" y="7036"/>
                  </a:cubicBezTo>
                  <a:cubicBezTo>
                    <a:pt x="7807" y="7892"/>
                    <a:pt x="8277" y="8138"/>
                    <a:pt x="8887" y="8138"/>
                  </a:cubicBezTo>
                  <a:cubicBezTo>
                    <a:pt x="9117" y="8138"/>
                    <a:pt x="9366" y="8103"/>
                    <a:pt x="9700" y="8053"/>
                  </a:cubicBezTo>
                  <a:cubicBezTo>
                    <a:pt x="10514" y="7932"/>
                    <a:pt x="11307" y="7373"/>
                    <a:pt x="12251" y="7200"/>
                  </a:cubicBezTo>
                  <a:lnTo>
                    <a:pt x="12251" y="7200"/>
                  </a:lnTo>
                  <a:cubicBezTo>
                    <a:pt x="12125" y="8071"/>
                    <a:pt x="11807" y="8904"/>
                    <a:pt x="11320" y="9636"/>
                  </a:cubicBezTo>
                  <a:cubicBezTo>
                    <a:pt x="10635" y="9096"/>
                    <a:pt x="9813" y="8819"/>
                    <a:pt x="8954" y="8819"/>
                  </a:cubicBezTo>
                  <a:cubicBezTo>
                    <a:pt x="8410" y="8819"/>
                    <a:pt x="7850" y="8930"/>
                    <a:pt x="7302" y="9157"/>
                  </a:cubicBezTo>
                  <a:cubicBezTo>
                    <a:pt x="6731" y="9394"/>
                    <a:pt x="6181" y="9513"/>
                    <a:pt x="5634" y="9513"/>
                  </a:cubicBezTo>
                  <a:cubicBezTo>
                    <a:pt x="4767" y="9513"/>
                    <a:pt x="3905" y="9213"/>
                    <a:pt x="2975" y="8604"/>
                  </a:cubicBezTo>
                  <a:cubicBezTo>
                    <a:pt x="2487" y="8285"/>
                    <a:pt x="1957" y="8179"/>
                    <a:pt x="1470" y="8179"/>
                  </a:cubicBezTo>
                  <a:cubicBezTo>
                    <a:pt x="1190" y="8179"/>
                    <a:pt x="924" y="8214"/>
                    <a:pt x="688" y="8264"/>
                  </a:cubicBezTo>
                  <a:cubicBezTo>
                    <a:pt x="601" y="8004"/>
                    <a:pt x="530" y="7738"/>
                    <a:pt x="480" y="7469"/>
                  </a:cubicBezTo>
                  <a:lnTo>
                    <a:pt x="480" y="7469"/>
                  </a:lnTo>
                  <a:cubicBezTo>
                    <a:pt x="708" y="7496"/>
                    <a:pt x="916" y="7508"/>
                    <a:pt x="1108" y="7508"/>
                  </a:cubicBezTo>
                  <a:cubicBezTo>
                    <a:pt x="1990" y="7508"/>
                    <a:pt x="2526" y="7255"/>
                    <a:pt x="3032" y="7039"/>
                  </a:cubicBezTo>
                  <a:cubicBezTo>
                    <a:pt x="3627" y="6785"/>
                    <a:pt x="4128" y="6570"/>
                    <a:pt x="4704" y="6570"/>
                  </a:cubicBezTo>
                  <a:close/>
                  <a:moveTo>
                    <a:pt x="1466" y="8551"/>
                  </a:moveTo>
                  <a:cubicBezTo>
                    <a:pt x="1893" y="8551"/>
                    <a:pt x="2353" y="8643"/>
                    <a:pt x="2771" y="8917"/>
                  </a:cubicBezTo>
                  <a:cubicBezTo>
                    <a:pt x="3537" y="9417"/>
                    <a:pt x="4250" y="9716"/>
                    <a:pt x="4954" y="9832"/>
                  </a:cubicBezTo>
                  <a:cubicBezTo>
                    <a:pt x="5179" y="9869"/>
                    <a:pt x="5404" y="9888"/>
                    <a:pt x="5630" y="9888"/>
                  </a:cubicBezTo>
                  <a:cubicBezTo>
                    <a:pt x="6224" y="9888"/>
                    <a:pt x="6823" y="9760"/>
                    <a:pt x="7445" y="9503"/>
                  </a:cubicBezTo>
                  <a:cubicBezTo>
                    <a:pt x="7947" y="9294"/>
                    <a:pt x="8458" y="9192"/>
                    <a:pt x="8955" y="9192"/>
                  </a:cubicBezTo>
                  <a:cubicBezTo>
                    <a:pt x="9738" y="9192"/>
                    <a:pt x="10485" y="9446"/>
                    <a:pt x="11105" y="9940"/>
                  </a:cubicBezTo>
                  <a:cubicBezTo>
                    <a:pt x="10702" y="10472"/>
                    <a:pt x="10214" y="10933"/>
                    <a:pt x="9662" y="11304"/>
                  </a:cubicBezTo>
                  <a:cubicBezTo>
                    <a:pt x="9380" y="11325"/>
                    <a:pt x="9168" y="11339"/>
                    <a:pt x="8971" y="11339"/>
                  </a:cubicBezTo>
                  <a:cubicBezTo>
                    <a:pt x="8434" y="11339"/>
                    <a:pt x="8005" y="11229"/>
                    <a:pt x="6552" y="10829"/>
                  </a:cubicBezTo>
                  <a:cubicBezTo>
                    <a:pt x="6535" y="10825"/>
                    <a:pt x="6518" y="10822"/>
                    <a:pt x="6502" y="10822"/>
                  </a:cubicBezTo>
                  <a:cubicBezTo>
                    <a:pt x="6421" y="10822"/>
                    <a:pt x="6346" y="10876"/>
                    <a:pt x="6324" y="10958"/>
                  </a:cubicBezTo>
                  <a:cubicBezTo>
                    <a:pt x="6297" y="11058"/>
                    <a:pt x="6354" y="11160"/>
                    <a:pt x="6453" y="11187"/>
                  </a:cubicBezTo>
                  <a:cubicBezTo>
                    <a:pt x="7937" y="11595"/>
                    <a:pt x="8397" y="11710"/>
                    <a:pt x="8953" y="11711"/>
                  </a:cubicBezTo>
                  <a:cubicBezTo>
                    <a:pt x="8125" y="12115"/>
                    <a:pt x="7232" y="12314"/>
                    <a:pt x="6342" y="12314"/>
                  </a:cubicBezTo>
                  <a:cubicBezTo>
                    <a:pt x="5122" y="12314"/>
                    <a:pt x="3908" y="11939"/>
                    <a:pt x="2879" y="11205"/>
                  </a:cubicBezTo>
                  <a:cubicBezTo>
                    <a:pt x="3568" y="11059"/>
                    <a:pt x="4127" y="10925"/>
                    <a:pt x="4779" y="10925"/>
                  </a:cubicBezTo>
                  <a:cubicBezTo>
                    <a:pt x="5036" y="10925"/>
                    <a:pt x="5307" y="10946"/>
                    <a:pt x="5606" y="10995"/>
                  </a:cubicBezTo>
                  <a:cubicBezTo>
                    <a:pt x="5614" y="10996"/>
                    <a:pt x="5622" y="10996"/>
                    <a:pt x="5630" y="10996"/>
                  </a:cubicBezTo>
                  <a:cubicBezTo>
                    <a:pt x="5720" y="10996"/>
                    <a:pt x="5800" y="10931"/>
                    <a:pt x="5814" y="10840"/>
                  </a:cubicBezTo>
                  <a:cubicBezTo>
                    <a:pt x="5830" y="10741"/>
                    <a:pt x="5765" y="10646"/>
                    <a:pt x="5666" y="10628"/>
                  </a:cubicBezTo>
                  <a:cubicBezTo>
                    <a:pt x="5340" y="10575"/>
                    <a:pt x="5047" y="10553"/>
                    <a:pt x="4772" y="10553"/>
                  </a:cubicBezTo>
                  <a:cubicBezTo>
                    <a:pt x="3990" y="10553"/>
                    <a:pt x="3348" y="10733"/>
                    <a:pt x="2496" y="10904"/>
                  </a:cubicBezTo>
                  <a:cubicBezTo>
                    <a:pt x="1761" y="10286"/>
                    <a:pt x="1188" y="9501"/>
                    <a:pt x="822" y="8616"/>
                  </a:cubicBezTo>
                  <a:cubicBezTo>
                    <a:pt x="1019" y="8577"/>
                    <a:pt x="1238" y="8551"/>
                    <a:pt x="1466" y="8551"/>
                  </a:cubicBezTo>
                  <a:close/>
                  <a:moveTo>
                    <a:pt x="6343" y="0"/>
                  </a:moveTo>
                  <a:cubicBezTo>
                    <a:pt x="2844" y="0"/>
                    <a:pt x="0" y="2829"/>
                    <a:pt x="0" y="6343"/>
                  </a:cubicBezTo>
                  <a:cubicBezTo>
                    <a:pt x="0" y="9837"/>
                    <a:pt x="2827" y="12684"/>
                    <a:pt x="6343" y="12684"/>
                  </a:cubicBezTo>
                  <a:cubicBezTo>
                    <a:pt x="9883" y="12684"/>
                    <a:pt x="12684" y="9808"/>
                    <a:pt x="12684" y="6343"/>
                  </a:cubicBezTo>
                  <a:cubicBezTo>
                    <a:pt x="12684" y="2836"/>
                    <a:pt x="9840" y="0"/>
                    <a:pt x="63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189;p37">
            <a:extLst>
              <a:ext uri="{FF2B5EF4-FFF2-40B4-BE49-F238E27FC236}">
                <a16:creationId xmlns:a16="http://schemas.microsoft.com/office/drawing/2014/main" id="{EE5EFDD0-BECB-5EB6-BDF9-3FEEA865F5E1}"/>
              </a:ext>
            </a:extLst>
          </p:cNvPr>
          <p:cNvSpPr txBox="1">
            <a:spLocks/>
          </p:cNvSpPr>
          <p:nvPr/>
        </p:nvSpPr>
        <p:spPr>
          <a:xfrm>
            <a:off x="6490532" y="2259168"/>
            <a:ext cx="2305993" cy="430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None/>
              <a:defRPr sz="16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pPr marL="0" indent="0" algn="l"/>
            <a:r>
              <a:rPr lang="fr-FR" dirty="0">
                <a:latin typeface="Russo One" panose="020B0604020202020204" charset="0"/>
              </a:rPr>
              <a:t>Colonisation de Mars</a:t>
            </a:r>
          </a:p>
        </p:txBody>
      </p:sp>
      <p:sp>
        <p:nvSpPr>
          <p:cNvPr id="51" name="Google Shape;188;p37">
            <a:extLst>
              <a:ext uri="{FF2B5EF4-FFF2-40B4-BE49-F238E27FC236}">
                <a16:creationId xmlns:a16="http://schemas.microsoft.com/office/drawing/2014/main" id="{D633C50B-1D55-BB89-F38E-22A9C230AFE2}"/>
              </a:ext>
            </a:extLst>
          </p:cNvPr>
          <p:cNvSpPr txBox="1">
            <a:spLocks/>
          </p:cNvSpPr>
          <p:nvPr/>
        </p:nvSpPr>
        <p:spPr>
          <a:xfrm>
            <a:off x="6490532" y="2689815"/>
            <a:ext cx="2727300" cy="12719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err="1">
                <a:solidFill>
                  <a:schemeClr val="bg1"/>
                </a:solidFill>
                <a:latin typeface="Overpass" panose="020B0604020202020204" charset="0"/>
              </a:rPr>
              <a:t>Nécessité</a:t>
            </a:r>
            <a:r>
              <a:rPr lang="en-US" dirty="0">
                <a:solidFill>
                  <a:schemeClr val="bg1"/>
                </a:solidFill>
                <a:latin typeface="Overpass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Overpass" panose="020B0604020202020204" charset="0"/>
              </a:rPr>
              <a:t>d’implanter</a:t>
            </a:r>
            <a:r>
              <a:rPr lang="en-US" dirty="0">
                <a:solidFill>
                  <a:schemeClr val="bg1"/>
                </a:solidFill>
                <a:latin typeface="Overpass" panose="020B0604020202020204" charset="0"/>
              </a:rPr>
              <a:t> la vie </a:t>
            </a:r>
            <a:r>
              <a:rPr lang="en-US" dirty="0" err="1">
                <a:solidFill>
                  <a:schemeClr val="bg1"/>
                </a:solidFill>
                <a:latin typeface="Overpass" panose="020B0604020202020204" charset="0"/>
              </a:rPr>
              <a:t>humaine</a:t>
            </a:r>
            <a:r>
              <a:rPr lang="en-US" dirty="0">
                <a:solidFill>
                  <a:schemeClr val="bg1"/>
                </a:solidFill>
                <a:latin typeface="Overpass" panose="020B0604020202020204" charset="0"/>
              </a:rPr>
              <a:t> sur la </a:t>
            </a:r>
            <a:r>
              <a:rPr lang="en-US" dirty="0" err="1">
                <a:solidFill>
                  <a:schemeClr val="bg1"/>
                </a:solidFill>
                <a:latin typeface="Overpass" panose="020B0604020202020204" charset="0"/>
              </a:rPr>
              <a:t>planète</a:t>
            </a:r>
            <a:r>
              <a:rPr lang="en-US" dirty="0">
                <a:solidFill>
                  <a:schemeClr val="bg1"/>
                </a:solidFill>
                <a:latin typeface="Overpass" panose="020B0604020202020204" charset="0"/>
              </a:rPr>
              <a:t> la plus </a:t>
            </a:r>
            <a:r>
              <a:rPr lang="en-US" dirty="0" err="1">
                <a:solidFill>
                  <a:schemeClr val="bg1"/>
                </a:solidFill>
                <a:latin typeface="Overpass" panose="020B0604020202020204" charset="0"/>
              </a:rPr>
              <a:t>proche</a:t>
            </a:r>
            <a:endParaRPr lang="en-US" dirty="0">
              <a:solidFill>
                <a:schemeClr val="bg1"/>
              </a:solidFill>
              <a:latin typeface="Overpass" panose="020B06040202020202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210;p38">
            <a:extLst>
              <a:ext uri="{FF2B5EF4-FFF2-40B4-BE49-F238E27FC236}">
                <a16:creationId xmlns:a16="http://schemas.microsoft.com/office/drawing/2014/main" id="{B5CE9F29-CBC9-33D7-4CB6-22C06AF36EB4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24457" b="12427"/>
          <a:stretch/>
        </p:blipFill>
        <p:spPr>
          <a:xfrm>
            <a:off x="6559283" y="-266535"/>
            <a:ext cx="3173530" cy="19653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CE37E0D2-575D-14C2-AFF7-595654FC5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822" y="153921"/>
            <a:ext cx="7704000" cy="572700"/>
          </a:xfrm>
        </p:spPr>
        <p:txBody>
          <a:bodyPr/>
          <a:lstStyle/>
          <a:p>
            <a:pPr algn="ctr"/>
            <a:r>
              <a:rPr lang="fr-FR" dirty="0"/>
              <a:t>Scénario et méthodologie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Espace réservé du texte 2">
                <a:extLst>
                  <a:ext uri="{FF2B5EF4-FFF2-40B4-BE49-F238E27FC236}">
                    <a16:creationId xmlns:a16="http://schemas.microsoft.com/office/drawing/2014/main" id="{73F8824F-9A4D-A546-5F86-D1894A65930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42022" y="1742719"/>
                <a:ext cx="3706800" cy="265436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2921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000"/>
                  <a:buFont typeface="Anaheim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Overpass Medium"/>
                    <a:ea typeface="Overpass Medium"/>
                    <a:cs typeface="Overpass Medium"/>
                    <a:sym typeface="Overpass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Anaheim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Overpass Medium"/>
                    <a:ea typeface="Overpass Medium"/>
                    <a:cs typeface="Overpass Medium"/>
                    <a:sym typeface="Overpass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Anaheim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Overpass Medium"/>
                    <a:ea typeface="Overpass Medium"/>
                    <a:cs typeface="Overpass Medium"/>
                    <a:sym typeface="Overpass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Anaheim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Overpass Medium"/>
                    <a:ea typeface="Overpass Medium"/>
                    <a:cs typeface="Overpass Medium"/>
                    <a:sym typeface="Overpass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Anaheim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Overpass Medium"/>
                    <a:ea typeface="Overpass Medium"/>
                    <a:cs typeface="Overpass Medium"/>
                    <a:sym typeface="Overpass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Anaheim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Overpass Medium"/>
                    <a:ea typeface="Overpass Medium"/>
                    <a:cs typeface="Overpass Medium"/>
                    <a:sym typeface="Overpass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Anaheim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Overpass Medium"/>
                    <a:ea typeface="Overpass Medium"/>
                    <a:cs typeface="Overpass Medium"/>
                    <a:sym typeface="Overpass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Anaheim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Overpass Medium"/>
                    <a:ea typeface="Overpass Medium"/>
                    <a:cs typeface="Overpass Medium"/>
                    <a:sym typeface="Overpass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Anaheim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Overpass Medium"/>
                    <a:ea typeface="Overpass Medium"/>
                    <a:cs typeface="Overpass Medium"/>
                    <a:sym typeface="Overpass"/>
                  </a:defRPr>
                </a:lvl9pPr>
              </a:lstStyle>
              <a:p>
                <a:pPr marL="16510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000"/>
                  <a:buFont typeface="Anaheim"/>
                  <a:buNone/>
                  <a:tabLst/>
                  <a:defRPr/>
                </a:pPr>
                <a:r>
                  <a:rPr kumimoji="0" lang="fr-F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Overpass Medium"/>
                    <a:cs typeface="Overpass Medium"/>
                    <a:sym typeface="Overpass"/>
                  </a:rPr>
                  <a:t>     </a:t>
                </a:r>
                <a:r>
                  <a:rPr kumimoji="0" lang="fr-F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Overpass" panose="020B0604020202020204" charset="0"/>
                    <a:sym typeface="Overpass"/>
                  </a:rPr>
                  <a:t>2</a:t>
                </a:r>
                <a:r>
                  <a:rPr kumimoji="0" lang="fr-FR" sz="2000" b="0" i="0" u="none" strike="noStrike" kern="0" cap="none" spc="0" normalizeH="0" baseline="30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Overpass" panose="020B0604020202020204" charset="0"/>
                    <a:sym typeface="Overpass"/>
                  </a:rPr>
                  <a:t>nde</a:t>
                </a:r>
                <a:r>
                  <a:rPr kumimoji="0" lang="fr-F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Overpass" panose="020B0604020202020204" charset="0"/>
                    <a:sym typeface="Overpass"/>
                  </a:rPr>
                  <a:t> phase (2121-</a:t>
                </a:r>
                <a14:m>
                  <m:oMath xmlns:m="http://schemas.openxmlformats.org/officeDocument/2006/math">
                    <m:r>
                      <a:rPr kumimoji="0" lang="fr-FR" sz="20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sym typeface="Overpass"/>
                      </a:rPr>
                      <m:t>∞</m:t>
                    </m:r>
                  </m:oMath>
                </a14:m>
                <a:r>
                  <a:rPr kumimoji="0" lang="fr-F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Overpass" panose="020B0604020202020204" charset="0"/>
                    <a:sym typeface="Overpass"/>
                  </a:rPr>
                  <a:t>)</a:t>
                </a:r>
                <a:br>
                  <a:rPr kumimoji="0" lang="fr-F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Overpass" panose="020B0604020202020204" charset="0"/>
                    <a:sym typeface="Overpass"/>
                  </a:rPr>
                </a:br>
                <a:endParaRPr kumimoji="0" lang="fr-FR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verpass" panose="020B0604020202020204" charset="0"/>
                  <a:sym typeface="Overpass"/>
                </a:endParaRPr>
              </a:p>
              <a:p>
                <a:pPr marL="457200" marR="0" lvl="0" indent="-2921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000"/>
                  <a:buFont typeface="Anaheim"/>
                  <a:buChar char="●"/>
                  <a:tabLst/>
                  <a:defRPr/>
                </a:pPr>
                <a:r>
                  <a:rPr kumimoji="0" lang="fr-FR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Overpass" panose="020B0604020202020204" charset="0"/>
                    <a:sym typeface="Overpass"/>
                  </a:rPr>
                  <a:t>Capacités de production dans l’essentiel des besoins primaires</a:t>
                </a:r>
              </a:p>
              <a:p>
                <a:pPr marL="457200" marR="0" lvl="0" indent="-2921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000"/>
                  <a:buFont typeface="Anaheim"/>
                  <a:buChar char="●"/>
                  <a:tabLst/>
                  <a:defRPr/>
                </a:pPr>
                <a:r>
                  <a:rPr kumimoji="0" lang="fr-FR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Overpass" panose="020B0604020202020204" charset="0"/>
                    <a:sym typeface="Overpass"/>
                  </a:rPr>
                  <a:t>Passage d'une économie de survie à la génération de surplus</a:t>
                </a:r>
              </a:p>
              <a:p>
                <a:pPr marL="457200" marR="0" lvl="0" indent="-2921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000"/>
                  <a:buFont typeface="Anaheim"/>
                  <a:buChar char="●"/>
                  <a:tabLst/>
                  <a:defRPr/>
                </a:pPr>
                <a:r>
                  <a:rPr kumimoji="0" lang="fr-FR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Overpass" panose="020B0604020202020204" charset="0"/>
                    <a:sym typeface="Overpass"/>
                  </a:rPr>
                  <a:t>Nouvelles technologies spatiales et ouverture sur d’autres planètes</a:t>
                </a:r>
              </a:p>
              <a:p>
                <a:pPr marL="457200" marR="0" lvl="0" indent="-2921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000"/>
                  <a:buFont typeface="Anaheim"/>
                  <a:buChar char="●"/>
                  <a:tabLst/>
                  <a:defRPr/>
                </a:pPr>
                <a:endParaRPr kumimoji="0" lang="fr-FR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verpass" panose="020B0604020202020204" charset="0"/>
                  <a:sym typeface="Overpass"/>
                </a:endParaRPr>
              </a:p>
              <a:p>
                <a:pPr marL="16510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000"/>
                  <a:buFont typeface="Anaheim"/>
                  <a:buNone/>
                  <a:tabLst/>
                  <a:defRPr/>
                </a:pPr>
                <a:r>
                  <a:rPr kumimoji="0" lang="fr-FR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Overpass" panose="020B0604020202020204" charset="0"/>
                    <a:sym typeface="Wingdings" pitchFamily="2" charset="2"/>
                  </a:rPr>
                  <a:t> </a:t>
                </a:r>
                <a:r>
                  <a:rPr kumimoji="0" lang="fr-FR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Overpass" panose="020B0604020202020204" charset="0"/>
                    <a:sym typeface="Overpass"/>
                  </a:rPr>
                  <a:t>Autosuffisance</a:t>
                </a:r>
              </a:p>
            </p:txBody>
          </p:sp>
        </mc:Choice>
        <mc:Fallback xmlns="">
          <p:sp>
            <p:nvSpPr>
              <p:cNvPr id="4" name="Espace réservé du texte 2">
                <a:extLst>
                  <a:ext uri="{FF2B5EF4-FFF2-40B4-BE49-F238E27FC236}">
                    <a16:creationId xmlns:a16="http://schemas.microsoft.com/office/drawing/2014/main" id="{73F8824F-9A4D-A546-5F86-D1894A6593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42022" y="1742719"/>
                <a:ext cx="3706800" cy="2654361"/>
              </a:xfrm>
              <a:prstGeom prst="rect">
                <a:avLst/>
              </a:prstGeom>
              <a:blipFill>
                <a:blip r:embed="rId3"/>
                <a:stretch>
                  <a:fillRect t="-5517" b="-781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Groupe 5">
            <a:extLst>
              <a:ext uri="{FF2B5EF4-FFF2-40B4-BE49-F238E27FC236}">
                <a16:creationId xmlns:a16="http://schemas.microsoft.com/office/drawing/2014/main" id="{C557A8D7-6E91-FA07-E14A-0C50F0BAEA01}"/>
              </a:ext>
            </a:extLst>
          </p:cNvPr>
          <p:cNvGrpSpPr/>
          <p:nvPr/>
        </p:nvGrpSpPr>
        <p:grpSpPr>
          <a:xfrm>
            <a:off x="262111" y="41256"/>
            <a:ext cx="1117654" cy="825068"/>
            <a:chOff x="3176364" y="3264478"/>
            <a:chExt cx="1506000" cy="1010100"/>
          </a:xfrm>
        </p:grpSpPr>
        <p:sp>
          <p:nvSpPr>
            <p:cNvPr id="7" name="Google Shape;178;p36">
              <a:extLst>
                <a:ext uri="{FF2B5EF4-FFF2-40B4-BE49-F238E27FC236}">
                  <a16:creationId xmlns:a16="http://schemas.microsoft.com/office/drawing/2014/main" id="{81E18FB1-A0ED-E320-0367-799772F2B7B1}"/>
                </a:ext>
              </a:extLst>
            </p:cNvPr>
            <p:cNvSpPr/>
            <p:nvPr/>
          </p:nvSpPr>
          <p:spPr>
            <a:xfrm>
              <a:off x="3176364" y="3264478"/>
              <a:ext cx="1506000" cy="1010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" name="Google Shape;181;p36">
              <a:extLst>
                <a:ext uri="{FF2B5EF4-FFF2-40B4-BE49-F238E27FC236}">
                  <a16:creationId xmlns:a16="http://schemas.microsoft.com/office/drawing/2014/main" id="{2EC7A107-DE32-2779-A6C8-EB9279360222}"/>
                </a:ext>
              </a:extLst>
            </p:cNvPr>
            <p:cNvSpPr txBox="1">
              <a:spLocks/>
            </p:cNvSpPr>
            <p:nvPr/>
          </p:nvSpPr>
          <p:spPr>
            <a:xfrm>
              <a:off x="3287814" y="3348628"/>
              <a:ext cx="1283100" cy="841800"/>
            </a:xfrm>
            <a:prstGeom prst="rect">
              <a:avLst/>
            </a:prstGeom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" sz="4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usso One" panose="020B0604020202020204" charset="0"/>
                  <a:cs typeface="Arial"/>
                  <a:sym typeface="Arial"/>
                </a:rPr>
                <a:t>02</a:t>
              </a:r>
            </a:p>
          </p:txBody>
        </p:sp>
      </p:grpSp>
      <p:grpSp>
        <p:nvGrpSpPr>
          <p:cNvPr id="9" name="Google Shape;526;p56">
            <a:extLst>
              <a:ext uri="{FF2B5EF4-FFF2-40B4-BE49-F238E27FC236}">
                <a16:creationId xmlns:a16="http://schemas.microsoft.com/office/drawing/2014/main" id="{ADFA3D0B-0477-E6B6-C420-D457C91C4AAE}"/>
              </a:ext>
            </a:extLst>
          </p:cNvPr>
          <p:cNvGrpSpPr/>
          <p:nvPr/>
        </p:nvGrpSpPr>
        <p:grpSpPr>
          <a:xfrm>
            <a:off x="4415024" y="1628072"/>
            <a:ext cx="352182" cy="375766"/>
            <a:chOff x="8056451" y="3190971"/>
            <a:chExt cx="352182" cy="375766"/>
          </a:xfrm>
        </p:grpSpPr>
        <p:sp>
          <p:nvSpPr>
            <p:cNvPr id="10" name="Google Shape;527;p56">
              <a:extLst>
                <a:ext uri="{FF2B5EF4-FFF2-40B4-BE49-F238E27FC236}">
                  <a16:creationId xmlns:a16="http://schemas.microsoft.com/office/drawing/2014/main" id="{2DB52103-D345-5199-82C0-4EA93E9061A1}"/>
                </a:ext>
              </a:extLst>
            </p:cNvPr>
            <p:cNvSpPr/>
            <p:nvPr/>
          </p:nvSpPr>
          <p:spPr>
            <a:xfrm>
              <a:off x="8241356" y="3422392"/>
              <a:ext cx="101622" cy="96467"/>
            </a:xfrm>
            <a:custGeom>
              <a:avLst/>
              <a:gdLst/>
              <a:ahLst/>
              <a:cxnLst/>
              <a:rect l="l" t="t" r="r" b="b"/>
              <a:pathLst>
                <a:path w="3430" h="3256" extrusionOk="0">
                  <a:moveTo>
                    <a:pt x="1715" y="679"/>
                  </a:moveTo>
                  <a:cubicBezTo>
                    <a:pt x="2036" y="679"/>
                    <a:pt x="2337" y="842"/>
                    <a:pt x="2512" y="1118"/>
                  </a:cubicBezTo>
                  <a:cubicBezTo>
                    <a:pt x="2717" y="1440"/>
                    <a:pt x="2706" y="1854"/>
                    <a:pt x="2486" y="2166"/>
                  </a:cubicBezTo>
                  <a:cubicBezTo>
                    <a:pt x="2307" y="2420"/>
                    <a:pt x="2018" y="2567"/>
                    <a:pt x="1716" y="2567"/>
                  </a:cubicBezTo>
                  <a:cubicBezTo>
                    <a:pt x="1647" y="2567"/>
                    <a:pt x="1578" y="2559"/>
                    <a:pt x="1509" y="2544"/>
                  </a:cubicBezTo>
                  <a:cubicBezTo>
                    <a:pt x="1136" y="2461"/>
                    <a:pt x="851" y="2160"/>
                    <a:pt x="786" y="1784"/>
                  </a:cubicBezTo>
                  <a:cubicBezTo>
                    <a:pt x="696" y="1271"/>
                    <a:pt x="1040" y="782"/>
                    <a:pt x="1553" y="693"/>
                  </a:cubicBezTo>
                  <a:cubicBezTo>
                    <a:pt x="1607" y="684"/>
                    <a:pt x="1662" y="679"/>
                    <a:pt x="1715" y="679"/>
                  </a:cubicBezTo>
                  <a:close/>
                  <a:moveTo>
                    <a:pt x="2242" y="1"/>
                  </a:moveTo>
                  <a:cubicBezTo>
                    <a:pt x="2168" y="1"/>
                    <a:pt x="2098" y="45"/>
                    <a:pt x="2069" y="117"/>
                  </a:cubicBezTo>
                  <a:lnTo>
                    <a:pt x="1989" y="336"/>
                  </a:lnTo>
                  <a:cubicBezTo>
                    <a:pt x="1899" y="317"/>
                    <a:pt x="1808" y="308"/>
                    <a:pt x="1717" y="308"/>
                  </a:cubicBezTo>
                  <a:cubicBezTo>
                    <a:pt x="1473" y="308"/>
                    <a:pt x="1233" y="375"/>
                    <a:pt x="1023" y="504"/>
                  </a:cubicBezTo>
                  <a:lnTo>
                    <a:pt x="873" y="325"/>
                  </a:lnTo>
                  <a:cubicBezTo>
                    <a:pt x="837" y="281"/>
                    <a:pt x="784" y="258"/>
                    <a:pt x="731" y="258"/>
                  </a:cubicBezTo>
                  <a:cubicBezTo>
                    <a:pt x="689" y="258"/>
                    <a:pt x="646" y="272"/>
                    <a:pt x="612" y="301"/>
                  </a:cubicBezTo>
                  <a:cubicBezTo>
                    <a:pt x="532" y="368"/>
                    <a:pt x="523" y="484"/>
                    <a:pt x="588" y="564"/>
                  </a:cubicBezTo>
                  <a:lnTo>
                    <a:pt x="738" y="742"/>
                  </a:lnTo>
                  <a:cubicBezTo>
                    <a:pt x="510" y="994"/>
                    <a:pt x="389" y="1324"/>
                    <a:pt x="400" y="1663"/>
                  </a:cubicBezTo>
                  <a:lnTo>
                    <a:pt x="169" y="1703"/>
                  </a:lnTo>
                  <a:cubicBezTo>
                    <a:pt x="69" y="1720"/>
                    <a:pt x="0" y="1817"/>
                    <a:pt x="18" y="1918"/>
                  </a:cubicBezTo>
                  <a:cubicBezTo>
                    <a:pt x="34" y="2009"/>
                    <a:pt x="113" y="2072"/>
                    <a:pt x="201" y="2072"/>
                  </a:cubicBezTo>
                  <a:cubicBezTo>
                    <a:pt x="212" y="2072"/>
                    <a:pt x="222" y="2071"/>
                    <a:pt x="233" y="2069"/>
                  </a:cubicBezTo>
                  <a:lnTo>
                    <a:pt x="235" y="2069"/>
                  </a:lnTo>
                  <a:lnTo>
                    <a:pt x="464" y="2029"/>
                  </a:lnTo>
                  <a:cubicBezTo>
                    <a:pt x="567" y="2352"/>
                    <a:pt x="794" y="2622"/>
                    <a:pt x="1093" y="2782"/>
                  </a:cubicBezTo>
                  <a:lnTo>
                    <a:pt x="1012" y="3001"/>
                  </a:lnTo>
                  <a:cubicBezTo>
                    <a:pt x="973" y="3098"/>
                    <a:pt x="1021" y="3208"/>
                    <a:pt x="1120" y="3244"/>
                  </a:cubicBezTo>
                  <a:cubicBezTo>
                    <a:pt x="1141" y="3252"/>
                    <a:pt x="1163" y="3256"/>
                    <a:pt x="1185" y="3256"/>
                  </a:cubicBezTo>
                  <a:cubicBezTo>
                    <a:pt x="1262" y="3256"/>
                    <a:pt x="1334" y="3207"/>
                    <a:pt x="1360" y="3130"/>
                  </a:cubicBezTo>
                  <a:lnTo>
                    <a:pt x="1440" y="2910"/>
                  </a:lnTo>
                  <a:cubicBezTo>
                    <a:pt x="1530" y="2929"/>
                    <a:pt x="1622" y="2938"/>
                    <a:pt x="1713" y="2938"/>
                  </a:cubicBezTo>
                  <a:cubicBezTo>
                    <a:pt x="1956" y="2938"/>
                    <a:pt x="2197" y="2871"/>
                    <a:pt x="2407" y="2743"/>
                  </a:cubicBezTo>
                  <a:lnTo>
                    <a:pt x="2556" y="2921"/>
                  </a:lnTo>
                  <a:cubicBezTo>
                    <a:pt x="2593" y="2965"/>
                    <a:pt x="2646" y="2988"/>
                    <a:pt x="2699" y="2988"/>
                  </a:cubicBezTo>
                  <a:cubicBezTo>
                    <a:pt x="2741" y="2988"/>
                    <a:pt x="2783" y="2974"/>
                    <a:pt x="2818" y="2945"/>
                  </a:cubicBezTo>
                  <a:cubicBezTo>
                    <a:pt x="2897" y="2878"/>
                    <a:pt x="2907" y="2762"/>
                    <a:pt x="2841" y="2682"/>
                  </a:cubicBezTo>
                  <a:lnTo>
                    <a:pt x="2692" y="2504"/>
                  </a:lnTo>
                  <a:cubicBezTo>
                    <a:pt x="2919" y="2252"/>
                    <a:pt x="3041" y="1922"/>
                    <a:pt x="3029" y="1583"/>
                  </a:cubicBezTo>
                  <a:lnTo>
                    <a:pt x="3260" y="1543"/>
                  </a:lnTo>
                  <a:cubicBezTo>
                    <a:pt x="3361" y="1526"/>
                    <a:pt x="3429" y="1429"/>
                    <a:pt x="3412" y="1328"/>
                  </a:cubicBezTo>
                  <a:cubicBezTo>
                    <a:pt x="3396" y="1238"/>
                    <a:pt x="3317" y="1174"/>
                    <a:pt x="3229" y="1174"/>
                  </a:cubicBezTo>
                  <a:cubicBezTo>
                    <a:pt x="3218" y="1174"/>
                    <a:pt x="3207" y="1175"/>
                    <a:pt x="3197" y="1177"/>
                  </a:cubicBezTo>
                  <a:lnTo>
                    <a:pt x="2966" y="1217"/>
                  </a:lnTo>
                  <a:cubicBezTo>
                    <a:pt x="2862" y="894"/>
                    <a:pt x="2638" y="625"/>
                    <a:pt x="2338" y="464"/>
                  </a:cubicBezTo>
                  <a:lnTo>
                    <a:pt x="2418" y="246"/>
                  </a:lnTo>
                  <a:cubicBezTo>
                    <a:pt x="2450" y="150"/>
                    <a:pt x="2400" y="47"/>
                    <a:pt x="2305" y="12"/>
                  </a:cubicBezTo>
                  <a:cubicBezTo>
                    <a:pt x="2284" y="4"/>
                    <a:pt x="2263" y="1"/>
                    <a:pt x="22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528;p56">
              <a:extLst>
                <a:ext uri="{FF2B5EF4-FFF2-40B4-BE49-F238E27FC236}">
                  <a16:creationId xmlns:a16="http://schemas.microsoft.com/office/drawing/2014/main" id="{44F5C9DF-D472-F5CD-D68B-6F43D70A895C}"/>
                </a:ext>
              </a:extLst>
            </p:cNvPr>
            <p:cNvSpPr/>
            <p:nvPr/>
          </p:nvSpPr>
          <p:spPr>
            <a:xfrm>
              <a:off x="8056451" y="3190971"/>
              <a:ext cx="352182" cy="375766"/>
            </a:xfrm>
            <a:custGeom>
              <a:avLst/>
              <a:gdLst/>
              <a:ahLst/>
              <a:cxnLst/>
              <a:rect l="l" t="t" r="r" b="b"/>
              <a:pathLst>
                <a:path w="11887" h="12683" extrusionOk="0">
                  <a:moveTo>
                    <a:pt x="10065" y="2056"/>
                  </a:moveTo>
                  <a:lnTo>
                    <a:pt x="10065" y="3964"/>
                  </a:lnTo>
                  <a:lnTo>
                    <a:pt x="7971" y="3964"/>
                  </a:lnTo>
                  <a:lnTo>
                    <a:pt x="7969" y="3196"/>
                  </a:lnTo>
                  <a:lnTo>
                    <a:pt x="8947" y="3196"/>
                  </a:lnTo>
                  <a:cubicBezTo>
                    <a:pt x="8958" y="3196"/>
                    <a:pt x="8971" y="3196"/>
                    <a:pt x="8984" y="3195"/>
                  </a:cubicBezTo>
                  <a:cubicBezTo>
                    <a:pt x="9168" y="3176"/>
                    <a:pt x="9307" y="3020"/>
                    <a:pt x="9309" y="2835"/>
                  </a:cubicBezTo>
                  <a:lnTo>
                    <a:pt x="9309" y="2056"/>
                  </a:lnTo>
                  <a:close/>
                  <a:moveTo>
                    <a:pt x="3639" y="6979"/>
                  </a:moveTo>
                  <a:cubicBezTo>
                    <a:pt x="4378" y="7444"/>
                    <a:pt x="4447" y="8495"/>
                    <a:pt x="3775" y="9052"/>
                  </a:cubicBezTo>
                  <a:cubicBezTo>
                    <a:pt x="3531" y="9255"/>
                    <a:pt x="3242" y="9350"/>
                    <a:pt x="2957" y="9350"/>
                  </a:cubicBezTo>
                  <a:cubicBezTo>
                    <a:pt x="2455" y="9350"/>
                    <a:pt x="1966" y="9057"/>
                    <a:pt x="1760" y="8539"/>
                  </a:cubicBezTo>
                  <a:cubicBezTo>
                    <a:pt x="2262" y="7885"/>
                    <a:pt x="2904" y="7351"/>
                    <a:pt x="3639" y="6979"/>
                  </a:cubicBezTo>
                  <a:close/>
                  <a:moveTo>
                    <a:pt x="4883" y="11598"/>
                  </a:moveTo>
                  <a:cubicBezTo>
                    <a:pt x="5315" y="11598"/>
                    <a:pt x="5747" y="11836"/>
                    <a:pt x="5936" y="12310"/>
                  </a:cubicBezTo>
                  <a:lnTo>
                    <a:pt x="3830" y="12310"/>
                  </a:lnTo>
                  <a:cubicBezTo>
                    <a:pt x="4019" y="11836"/>
                    <a:pt x="4451" y="11598"/>
                    <a:pt x="4883" y="11598"/>
                  </a:cubicBezTo>
                  <a:close/>
                  <a:moveTo>
                    <a:pt x="6627" y="6431"/>
                  </a:moveTo>
                  <a:cubicBezTo>
                    <a:pt x="9576" y="6740"/>
                    <a:pt x="11732" y="9356"/>
                    <a:pt x="11471" y="12310"/>
                  </a:cubicBezTo>
                  <a:lnTo>
                    <a:pt x="6327" y="12310"/>
                  </a:lnTo>
                  <a:cubicBezTo>
                    <a:pt x="6213" y="11914"/>
                    <a:pt x="5939" y="11582"/>
                    <a:pt x="5571" y="11393"/>
                  </a:cubicBezTo>
                  <a:lnTo>
                    <a:pt x="5676" y="11109"/>
                  </a:lnTo>
                  <a:cubicBezTo>
                    <a:pt x="5711" y="11014"/>
                    <a:pt x="5662" y="10907"/>
                    <a:pt x="5565" y="10871"/>
                  </a:cubicBezTo>
                  <a:cubicBezTo>
                    <a:pt x="5544" y="10863"/>
                    <a:pt x="5522" y="10859"/>
                    <a:pt x="5501" y="10859"/>
                  </a:cubicBezTo>
                  <a:cubicBezTo>
                    <a:pt x="5426" y="10859"/>
                    <a:pt x="5355" y="10906"/>
                    <a:pt x="5327" y="10982"/>
                  </a:cubicBezTo>
                  <a:lnTo>
                    <a:pt x="5224" y="11264"/>
                  </a:lnTo>
                  <a:cubicBezTo>
                    <a:pt x="5111" y="11238"/>
                    <a:pt x="4996" y="11225"/>
                    <a:pt x="4882" y="11225"/>
                  </a:cubicBezTo>
                  <a:cubicBezTo>
                    <a:pt x="4596" y="11225"/>
                    <a:pt x="4314" y="11306"/>
                    <a:pt x="4069" y="11465"/>
                  </a:cubicBezTo>
                  <a:lnTo>
                    <a:pt x="3877" y="11234"/>
                  </a:lnTo>
                  <a:cubicBezTo>
                    <a:pt x="3840" y="11189"/>
                    <a:pt x="3787" y="11167"/>
                    <a:pt x="3734" y="11167"/>
                  </a:cubicBezTo>
                  <a:cubicBezTo>
                    <a:pt x="3692" y="11167"/>
                    <a:pt x="3650" y="11181"/>
                    <a:pt x="3615" y="11210"/>
                  </a:cubicBezTo>
                  <a:cubicBezTo>
                    <a:pt x="3536" y="11277"/>
                    <a:pt x="3526" y="11393"/>
                    <a:pt x="3592" y="11472"/>
                  </a:cubicBezTo>
                  <a:lnTo>
                    <a:pt x="3784" y="11703"/>
                  </a:lnTo>
                  <a:cubicBezTo>
                    <a:pt x="3623" y="11875"/>
                    <a:pt x="3504" y="12084"/>
                    <a:pt x="3439" y="12312"/>
                  </a:cubicBezTo>
                  <a:lnTo>
                    <a:pt x="660" y="12312"/>
                  </a:lnTo>
                  <a:cubicBezTo>
                    <a:pt x="553" y="11106"/>
                    <a:pt x="854" y="9901"/>
                    <a:pt x="1517" y="8888"/>
                  </a:cubicBezTo>
                  <a:cubicBezTo>
                    <a:pt x="1679" y="9170"/>
                    <a:pt x="1921" y="9399"/>
                    <a:pt x="2212" y="9546"/>
                  </a:cubicBezTo>
                  <a:lnTo>
                    <a:pt x="2091" y="9878"/>
                  </a:lnTo>
                  <a:cubicBezTo>
                    <a:pt x="2055" y="9974"/>
                    <a:pt x="2104" y="10081"/>
                    <a:pt x="2201" y="10117"/>
                  </a:cubicBezTo>
                  <a:cubicBezTo>
                    <a:pt x="2222" y="10125"/>
                    <a:pt x="2243" y="10129"/>
                    <a:pt x="2265" y="10129"/>
                  </a:cubicBezTo>
                  <a:cubicBezTo>
                    <a:pt x="2340" y="10129"/>
                    <a:pt x="2412" y="10082"/>
                    <a:pt x="2440" y="10006"/>
                  </a:cubicBezTo>
                  <a:lnTo>
                    <a:pt x="2561" y="9675"/>
                  </a:lnTo>
                  <a:cubicBezTo>
                    <a:pt x="2691" y="9706"/>
                    <a:pt x="2823" y="9722"/>
                    <a:pt x="2954" y="9722"/>
                  </a:cubicBezTo>
                  <a:cubicBezTo>
                    <a:pt x="3276" y="9722"/>
                    <a:pt x="3593" y="9628"/>
                    <a:pt x="3865" y="9448"/>
                  </a:cubicBezTo>
                  <a:lnTo>
                    <a:pt x="4092" y="9719"/>
                  </a:lnTo>
                  <a:cubicBezTo>
                    <a:pt x="4129" y="9764"/>
                    <a:pt x="4182" y="9786"/>
                    <a:pt x="4235" y="9786"/>
                  </a:cubicBezTo>
                  <a:cubicBezTo>
                    <a:pt x="4277" y="9786"/>
                    <a:pt x="4319" y="9772"/>
                    <a:pt x="4354" y="9743"/>
                  </a:cubicBezTo>
                  <a:cubicBezTo>
                    <a:pt x="4432" y="9676"/>
                    <a:pt x="4444" y="9560"/>
                    <a:pt x="4378" y="9480"/>
                  </a:cubicBezTo>
                  <a:lnTo>
                    <a:pt x="4151" y="9210"/>
                  </a:lnTo>
                  <a:cubicBezTo>
                    <a:pt x="4469" y="8877"/>
                    <a:pt x="4635" y="8426"/>
                    <a:pt x="4608" y="7966"/>
                  </a:cubicBezTo>
                  <a:lnTo>
                    <a:pt x="4955" y="7907"/>
                  </a:lnTo>
                  <a:cubicBezTo>
                    <a:pt x="5057" y="7889"/>
                    <a:pt x="5124" y="7792"/>
                    <a:pt x="5106" y="7692"/>
                  </a:cubicBezTo>
                  <a:cubicBezTo>
                    <a:pt x="5090" y="7602"/>
                    <a:pt x="5012" y="7538"/>
                    <a:pt x="4923" y="7538"/>
                  </a:cubicBezTo>
                  <a:cubicBezTo>
                    <a:pt x="4912" y="7538"/>
                    <a:pt x="4902" y="7539"/>
                    <a:pt x="4891" y="7541"/>
                  </a:cubicBezTo>
                  <a:lnTo>
                    <a:pt x="4544" y="7600"/>
                  </a:lnTo>
                  <a:cubicBezTo>
                    <a:pt x="4453" y="7289"/>
                    <a:pt x="4273" y="7012"/>
                    <a:pt x="4026" y="6802"/>
                  </a:cubicBezTo>
                  <a:cubicBezTo>
                    <a:pt x="4499" y="6609"/>
                    <a:pt x="4996" y="6485"/>
                    <a:pt x="5504" y="6432"/>
                  </a:cubicBezTo>
                  <a:lnTo>
                    <a:pt x="5504" y="6741"/>
                  </a:lnTo>
                  <a:cubicBezTo>
                    <a:pt x="5506" y="7050"/>
                    <a:pt x="5756" y="7300"/>
                    <a:pt x="6066" y="7302"/>
                  </a:cubicBezTo>
                  <a:lnTo>
                    <a:pt x="6065" y="7300"/>
                  </a:lnTo>
                  <a:cubicBezTo>
                    <a:pt x="6375" y="7300"/>
                    <a:pt x="6625" y="7050"/>
                    <a:pt x="6627" y="6740"/>
                  </a:cubicBezTo>
                  <a:lnTo>
                    <a:pt x="6627" y="6431"/>
                  </a:lnTo>
                  <a:close/>
                  <a:moveTo>
                    <a:pt x="6064" y="0"/>
                  </a:moveTo>
                  <a:cubicBezTo>
                    <a:pt x="6062" y="0"/>
                    <a:pt x="6060" y="0"/>
                    <a:pt x="6058" y="0"/>
                  </a:cubicBezTo>
                  <a:cubicBezTo>
                    <a:pt x="5753" y="3"/>
                    <a:pt x="5506" y="252"/>
                    <a:pt x="5504" y="559"/>
                  </a:cubicBezTo>
                  <a:lnTo>
                    <a:pt x="5504" y="6058"/>
                  </a:lnTo>
                  <a:cubicBezTo>
                    <a:pt x="2297" y="6373"/>
                    <a:pt x="1" y="9218"/>
                    <a:pt x="292" y="12358"/>
                  </a:cubicBezTo>
                  <a:cubicBezTo>
                    <a:pt x="308" y="12543"/>
                    <a:pt x="462" y="12683"/>
                    <a:pt x="647" y="12683"/>
                  </a:cubicBezTo>
                  <a:lnTo>
                    <a:pt x="11486" y="12683"/>
                  </a:lnTo>
                  <a:cubicBezTo>
                    <a:pt x="11670" y="12683"/>
                    <a:pt x="11825" y="12543"/>
                    <a:pt x="11841" y="12358"/>
                  </a:cubicBezTo>
                  <a:cubicBezTo>
                    <a:pt x="11887" y="11850"/>
                    <a:pt x="11866" y="11339"/>
                    <a:pt x="11779" y="10837"/>
                  </a:cubicBezTo>
                  <a:cubicBezTo>
                    <a:pt x="11312" y="8154"/>
                    <a:pt x="9110" y="6299"/>
                    <a:pt x="6627" y="6058"/>
                  </a:cubicBezTo>
                  <a:lnTo>
                    <a:pt x="6627" y="5270"/>
                  </a:lnTo>
                  <a:cubicBezTo>
                    <a:pt x="6624" y="5169"/>
                    <a:pt x="6541" y="5090"/>
                    <a:pt x="6441" y="5090"/>
                  </a:cubicBezTo>
                  <a:cubicBezTo>
                    <a:pt x="6340" y="5090"/>
                    <a:pt x="6257" y="5169"/>
                    <a:pt x="6254" y="5270"/>
                  </a:cubicBezTo>
                  <a:lnTo>
                    <a:pt x="6254" y="6740"/>
                  </a:lnTo>
                  <a:cubicBezTo>
                    <a:pt x="6254" y="6845"/>
                    <a:pt x="6170" y="6929"/>
                    <a:pt x="6066" y="6929"/>
                  </a:cubicBezTo>
                  <a:cubicBezTo>
                    <a:pt x="5961" y="6929"/>
                    <a:pt x="5877" y="6845"/>
                    <a:pt x="5877" y="6740"/>
                  </a:cubicBezTo>
                  <a:lnTo>
                    <a:pt x="5877" y="559"/>
                  </a:lnTo>
                  <a:cubicBezTo>
                    <a:pt x="5877" y="454"/>
                    <a:pt x="5961" y="370"/>
                    <a:pt x="6066" y="370"/>
                  </a:cubicBezTo>
                  <a:cubicBezTo>
                    <a:pt x="6170" y="370"/>
                    <a:pt x="6254" y="454"/>
                    <a:pt x="6254" y="559"/>
                  </a:cubicBezTo>
                  <a:lnTo>
                    <a:pt x="6254" y="4403"/>
                  </a:lnTo>
                  <a:cubicBezTo>
                    <a:pt x="6251" y="4507"/>
                    <a:pt x="6335" y="4595"/>
                    <a:pt x="6441" y="4595"/>
                  </a:cubicBezTo>
                  <a:cubicBezTo>
                    <a:pt x="6546" y="4595"/>
                    <a:pt x="6630" y="4507"/>
                    <a:pt x="6627" y="4403"/>
                  </a:cubicBezTo>
                  <a:lnTo>
                    <a:pt x="6627" y="3196"/>
                  </a:lnTo>
                  <a:lnTo>
                    <a:pt x="7598" y="3196"/>
                  </a:lnTo>
                  <a:lnTo>
                    <a:pt x="7598" y="3975"/>
                  </a:lnTo>
                  <a:cubicBezTo>
                    <a:pt x="7598" y="4174"/>
                    <a:pt x="7761" y="4337"/>
                    <a:pt x="7960" y="4337"/>
                  </a:cubicBezTo>
                  <a:lnTo>
                    <a:pt x="10075" y="4337"/>
                  </a:lnTo>
                  <a:cubicBezTo>
                    <a:pt x="10274" y="4337"/>
                    <a:pt x="10436" y="4174"/>
                    <a:pt x="10436" y="3975"/>
                  </a:cubicBezTo>
                  <a:lnTo>
                    <a:pt x="10436" y="2047"/>
                  </a:lnTo>
                  <a:cubicBezTo>
                    <a:pt x="10436" y="1848"/>
                    <a:pt x="10274" y="1685"/>
                    <a:pt x="10075" y="1685"/>
                  </a:cubicBezTo>
                  <a:lnTo>
                    <a:pt x="9309" y="1685"/>
                  </a:lnTo>
                  <a:lnTo>
                    <a:pt x="9309" y="908"/>
                  </a:lnTo>
                  <a:cubicBezTo>
                    <a:pt x="9309" y="707"/>
                    <a:pt x="9146" y="547"/>
                    <a:pt x="8947" y="547"/>
                  </a:cubicBezTo>
                  <a:lnTo>
                    <a:pt x="8215" y="547"/>
                  </a:lnTo>
                  <a:cubicBezTo>
                    <a:pt x="8212" y="546"/>
                    <a:pt x="8209" y="546"/>
                    <a:pt x="8206" y="546"/>
                  </a:cubicBezTo>
                  <a:cubicBezTo>
                    <a:pt x="8105" y="546"/>
                    <a:pt x="8023" y="629"/>
                    <a:pt x="8023" y="731"/>
                  </a:cubicBezTo>
                  <a:cubicBezTo>
                    <a:pt x="8023" y="834"/>
                    <a:pt x="8106" y="918"/>
                    <a:pt x="8209" y="918"/>
                  </a:cubicBezTo>
                  <a:cubicBezTo>
                    <a:pt x="8211" y="918"/>
                    <a:pt x="8213" y="918"/>
                    <a:pt x="8215" y="918"/>
                  </a:cubicBezTo>
                  <a:lnTo>
                    <a:pt x="8936" y="918"/>
                  </a:lnTo>
                  <a:lnTo>
                    <a:pt x="8936" y="2825"/>
                  </a:lnTo>
                  <a:lnTo>
                    <a:pt x="6627" y="2825"/>
                  </a:lnTo>
                  <a:lnTo>
                    <a:pt x="6627" y="918"/>
                  </a:lnTo>
                  <a:lnTo>
                    <a:pt x="7348" y="918"/>
                  </a:lnTo>
                  <a:cubicBezTo>
                    <a:pt x="7449" y="914"/>
                    <a:pt x="7528" y="832"/>
                    <a:pt x="7528" y="731"/>
                  </a:cubicBezTo>
                  <a:cubicBezTo>
                    <a:pt x="7528" y="631"/>
                    <a:pt x="7449" y="550"/>
                    <a:pt x="7348" y="547"/>
                  </a:cubicBezTo>
                  <a:lnTo>
                    <a:pt x="6625" y="547"/>
                  </a:lnTo>
                  <a:cubicBezTo>
                    <a:pt x="6617" y="241"/>
                    <a:pt x="6369" y="0"/>
                    <a:pt x="60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2" name="Google Shape;668;p56">
            <a:extLst>
              <a:ext uri="{FF2B5EF4-FFF2-40B4-BE49-F238E27FC236}">
                <a16:creationId xmlns:a16="http://schemas.microsoft.com/office/drawing/2014/main" id="{128283BC-4002-091A-44A4-BD96E117B86F}"/>
              </a:ext>
            </a:extLst>
          </p:cNvPr>
          <p:cNvSpPr/>
          <p:nvPr/>
        </p:nvSpPr>
        <p:spPr>
          <a:xfrm>
            <a:off x="590921" y="1628072"/>
            <a:ext cx="376536" cy="375795"/>
          </a:xfrm>
          <a:custGeom>
            <a:avLst/>
            <a:gdLst/>
            <a:ahLst/>
            <a:cxnLst/>
            <a:rect l="l" t="t" r="r" b="b"/>
            <a:pathLst>
              <a:path w="12709" h="12684" extrusionOk="0">
                <a:moveTo>
                  <a:pt x="8980" y="372"/>
                </a:moveTo>
                <a:cubicBezTo>
                  <a:pt x="9092" y="372"/>
                  <a:pt x="9199" y="421"/>
                  <a:pt x="9270" y="509"/>
                </a:cubicBezTo>
                <a:lnTo>
                  <a:pt x="9503" y="795"/>
                </a:lnTo>
                <a:lnTo>
                  <a:pt x="8864" y="1049"/>
                </a:lnTo>
                <a:lnTo>
                  <a:pt x="8858" y="1035"/>
                </a:lnTo>
                <a:cubicBezTo>
                  <a:pt x="8794" y="874"/>
                  <a:pt x="8648" y="761"/>
                  <a:pt x="8477" y="736"/>
                </a:cubicBezTo>
                <a:lnTo>
                  <a:pt x="8479" y="736"/>
                </a:lnTo>
                <a:lnTo>
                  <a:pt x="8258" y="704"/>
                </a:lnTo>
                <a:cubicBezTo>
                  <a:pt x="8092" y="678"/>
                  <a:pt x="7949" y="572"/>
                  <a:pt x="7879" y="420"/>
                </a:cubicBezTo>
                <a:lnTo>
                  <a:pt x="8965" y="372"/>
                </a:lnTo>
                <a:cubicBezTo>
                  <a:pt x="8970" y="372"/>
                  <a:pt x="8975" y="372"/>
                  <a:pt x="8980" y="372"/>
                </a:cubicBezTo>
                <a:close/>
                <a:moveTo>
                  <a:pt x="11287" y="564"/>
                </a:moveTo>
                <a:cubicBezTo>
                  <a:pt x="11568" y="564"/>
                  <a:pt x="11817" y="682"/>
                  <a:pt x="11904" y="900"/>
                </a:cubicBezTo>
                <a:cubicBezTo>
                  <a:pt x="12014" y="1175"/>
                  <a:pt x="11836" y="1513"/>
                  <a:pt x="11500" y="1713"/>
                </a:cubicBezTo>
                <a:lnTo>
                  <a:pt x="11051" y="591"/>
                </a:lnTo>
                <a:cubicBezTo>
                  <a:pt x="11130" y="573"/>
                  <a:pt x="11210" y="564"/>
                  <a:pt x="11287" y="564"/>
                </a:cubicBezTo>
                <a:close/>
                <a:moveTo>
                  <a:pt x="10700" y="713"/>
                </a:moveTo>
                <a:lnTo>
                  <a:pt x="11161" y="1863"/>
                </a:lnTo>
                <a:lnTo>
                  <a:pt x="9098" y="2688"/>
                </a:lnTo>
                <a:lnTo>
                  <a:pt x="8938" y="2287"/>
                </a:lnTo>
                <a:lnTo>
                  <a:pt x="9611" y="2018"/>
                </a:lnTo>
                <a:cubicBezTo>
                  <a:pt x="9708" y="1981"/>
                  <a:pt x="9758" y="1871"/>
                  <a:pt x="9718" y="1774"/>
                </a:cubicBezTo>
                <a:cubicBezTo>
                  <a:pt x="9689" y="1701"/>
                  <a:pt x="9619" y="1657"/>
                  <a:pt x="9546" y="1657"/>
                </a:cubicBezTo>
                <a:cubicBezTo>
                  <a:pt x="9521" y="1657"/>
                  <a:pt x="9497" y="1662"/>
                  <a:pt x="9473" y="1672"/>
                </a:cubicBezTo>
                <a:lnTo>
                  <a:pt x="8799" y="1941"/>
                </a:lnTo>
                <a:lnTo>
                  <a:pt x="8638" y="1538"/>
                </a:lnTo>
                <a:lnTo>
                  <a:pt x="10700" y="713"/>
                </a:lnTo>
                <a:close/>
                <a:moveTo>
                  <a:pt x="4990" y="3092"/>
                </a:moveTo>
                <a:cubicBezTo>
                  <a:pt x="5218" y="3092"/>
                  <a:pt x="5446" y="3109"/>
                  <a:pt x="5671" y="3143"/>
                </a:cubicBezTo>
                <a:cubicBezTo>
                  <a:pt x="5460" y="3309"/>
                  <a:pt x="5253" y="3479"/>
                  <a:pt x="5052" y="3655"/>
                </a:cubicBezTo>
                <a:cubicBezTo>
                  <a:pt x="5041" y="3572"/>
                  <a:pt x="5012" y="3492"/>
                  <a:pt x="4969" y="3422"/>
                </a:cubicBezTo>
                <a:cubicBezTo>
                  <a:pt x="4909" y="3320"/>
                  <a:pt x="4870" y="3209"/>
                  <a:pt x="4854" y="3094"/>
                </a:cubicBezTo>
                <a:cubicBezTo>
                  <a:pt x="4900" y="3093"/>
                  <a:pt x="4945" y="3092"/>
                  <a:pt x="4990" y="3092"/>
                </a:cubicBezTo>
                <a:close/>
                <a:moveTo>
                  <a:pt x="10239" y="2634"/>
                </a:moveTo>
                <a:lnTo>
                  <a:pt x="10266" y="3002"/>
                </a:lnTo>
                <a:cubicBezTo>
                  <a:pt x="10275" y="3118"/>
                  <a:pt x="10228" y="3233"/>
                  <a:pt x="10140" y="3311"/>
                </a:cubicBezTo>
                <a:lnTo>
                  <a:pt x="10138" y="3311"/>
                </a:lnTo>
                <a:lnTo>
                  <a:pt x="9320" y="4024"/>
                </a:lnTo>
                <a:cubicBezTo>
                  <a:pt x="9266" y="3865"/>
                  <a:pt x="9296" y="3690"/>
                  <a:pt x="9399" y="3557"/>
                </a:cubicBezTo>
                <a:cubicBezTo>
                  <a:pt x="9535" y="3385"/>
                  <a:pt x="9729" y="3204"/>
                  <a:pt x="9602" y="2889"/>
                </a:cubicBezTo>
                <a:lnTo>
                  <a:pt x="10239" y="2634"/>
                </a:lnTo>
                <a:close/>
                <a:moveTo>
                  <a:pt x="4482" y="3120"/>
                </a:moveTo>
                <a:cubicBezTo>
                  <a:pt x="4509" y="3309"/>
                  <a:pt x="4568" y="3483"/>
                  <a:pt x="4654" y="3620"/>
                </a:cubicBezTo>
                <a:cubicBezTo>
                  <a:pt x="4710" y="3709"/>
                  <a:pt x="4694" y="3887"/>
                  <a:pt x="4619" y="4045"/>
                </a:cubicBezTo>
                <a:cubicBezTo>
                  <a:pt x="4561" y="4097"/>
                  <a:pt x="4506" y="4151"/>
                  <a:pt x="4450" y="4206"/>
                </a:cubicBezTo>
                <a:cubicBezTo>
                  <a:pt x="4396" y="4217"/>
                  <a:pt x="4345" y="4227"/>
                  <a:pt x="4296" y="4227"/>
                </a:cubicBezTo>
                <a:cubicBezTo>
                  <a:pt x="4190" y="4227"/>
                  <a:pt x="4091" y="4180"/>
                  <a:pt x="3975" y="3995"/>
                </a:cubicBezTo>
                <a:cubicBezTo>
                  <a:pt x="3789" y="3702"/>
                  <a:pt x="3475" y="3526"/>
                  <a:pt x="3249" y="3430"/>
                </a:cubicBezTo>
                <a:cubicBezTo>
                  <a:pt x="3644" y="3269"/>
                  <a:pt x="4058" y="3164"/>
                  <a:pt x="4482" y="3120"/>
                </a:cubicBezTo>
                <a:close/>
                <a:moveTo>
                  <a:pt x="2829" y="3626"/>
                </a:moveTo>
                <a:cubicBezTo>
                  <a:pt x="2883" y="3674"/>
                  <a:pt x="2945" y="3710"/>
                  <a:pt x="3012" y="3736"/>
                </a:cubicBezTo>
                <a:cubicBezTo>
                  <a:pt x="3151" y="3785"/>
                  <a:pt x="3496" y="3932"/>
                  <a:pt x="3662" y="4194"/>
                </a:cubicBezTo>
                <a:cubicBezTo>
                  <a:pt x="3800" y="4413"/>
                  <a:pt x="3950" y="4519"/>
                  <a:pt x="4090" y="4565"/>
                </a:cubicBezTo>
                <a:cubicBezTo>
                  <a:pt x="3983" y="4677"/>
                  <a:pt x="3878" y="4788"/>
                  <a:pt x="3776" y="4901"/>
                </a:cubicBezTo>
                <a:cubicBezTo>
                  <a:pt x="3626" y="4797"/>
                  <a:pt x="3454" y="4770"/>
                  <a:pt x="3250" y="4770"/>
                </a:cubicBezTo>
                <a:cubicBezTo>
                  <a:pt x="3156" y="4770"/>
                  <a:pt x="3056" y="4776"/>
                  <a:pt x="2948" y="4782"/>
                </a:cubicBezTo>
                <a:cubicBezTo>
                  <a:pt x="2743" y="4793"/>
                  <a:pt x="2568" y="4802"/>
                  <a:pt x="2414" y="4802"/>
                </a:cubicBezTo>
                <a:cubicBezTo>
                  <a:pt x="2064" y="4802"/>
                  <a:pt x="1822" y="4757"/>
                  <a:pt x="1577" y="4597"/>
                </a:cubicBezTo>
                <a:cubicBezTo>
                  <a:pt x="1935" y="4204"/>
                  <a:pt x="2359" y="3876"/>
                  <a:pt x="2829" y="3626"/>
                </a:cubicBezTo>
                <a:close/>
                <a:moveTo>
                  <a:pt x="7221" y="3671"/>
                </a:moveTo>
                <a:cubicBezTo>
                  <a:pt x="8688" y="4483"/>
                  <a:pt x="9597" y="6026"/>
                  <a:pt x="9594" y="7703"/>
                </a:cubicBezTo>
                <a:cubicBezTo>
                  <a:pt x="9594" y="7879"/>
                  <a:pt x="9583" y="8055"/>
                  <a:pt x="9563" y="8231"/>
                </a:cubicBezTo>
                <a:cubicBezTo>
                  <a:pt x="9426" y="8117"/>
                  <a:pt x="9364" y="7932"/>
                  <a:pt x="9310" y="7750"/>
                </a:cubicBezTo>
                <a:cubicBezTo>
                  <a:pt x="9176" y="7281"/>
                  <a:pt x="8761" y="7131"/>
                  <a:pt x="7842" y="6902"/>
                </a:cubicBezTo>
                <a:cubicBezTo>
                  <a:pt x="7656" y="6855"/>
                  <a:pt x="7528" y="6763"/>
                  <a:pt x="7453" y="6621"/>
                </a:cubicBezTo>
                <a:cubicBezTo>
                  <a:pt x="7308" y="6346"/>
                  <a:pt x="7356" y="5857"/>
                  <a:pt x="7586" y="5245"/>
                </a:cubicBezTo>
                <a:cubicBezTo>
                  <a:pt x="7831" y="4591"/>
                  <a:pt x="7452" y="4386"/>
                  <a:pt x="6804" y="3901"/>
                </a:cubicBezTo>
                <a:cubicBezTo>
                  <a:pt x="6939" y="3822"/>
                  <a:pt x="7079" y="3745"/>
                  <a:pt x="7221" y="3671"/>
                </a:cubicBezTo>
                <a:close/>
                <a:moveTo>
                  <a:pt x="6468" y="4104"/>
                </a:moveTo>
                <a:cubicBezTo>
                  <a:pt x="6504" y="4137"/>
                  <a:pt x="6543" y="4169"/>
                  <a:pt x="6582" y="4199"/>
                </a:cubicBezTo>
                <a:cubicBezTo>
                  <a:pt x="7270" y="4712"/>
                  <a:pt x="7374" y="4752"/>
                  <a:pt x="7238" y="5115"/>
                </a:cubicBezTo>
                <a:cubicBezTo>
                  <a:pt x="6965" y="5847"/>
                  <a:pt x="6926" y="6413"/>
                  <a:pt x="7127" y="6793"/>
                </a:cubicBezTo>
                <a:cubicBezTo>
                  <a:pt x="7251" y="7031"/>
                  <a:pt x="7461" y="7188"/>
                  <a:pt x="7753" y="7262"/>
                </a:cubicBezTo>
                <a:cubicBezTo>
                  <a:pt x="8657" y="7488"/>
                  <a:pt x="8883" y="7598"/>
                  <a:pt x="8955" y="7851"/>
                </a:cubicBezTo>
                <a:cubicBezTo>
                  <a:pt x="9012" y="8053"/>
                  <a:pt x="9126" y="8448"/>
                  <a:pt x="9501" y="8629"/>
                </a:cubicBezTo>
                <a:cubicBezTo>
                  <a:pt x="9315" y="9529"/>
                  <a:pt x="8866" y="10353"/>
                  <a:pt x="8208" y="10994"/>
                </a:cubicBezTo>
                <a:lnTo>
                  <a:pt x="8207" y="10994"/>
                </a:lnTo>
                <a:cubicBezTo>
                  <a:pt x="8094" y="10596"/>
                  <a:pt x="7945" y="10254"/>
                  <a:pt x="7668" y="10102"/>
                </a:cubicBezTo>
                <a:cubicBezTo>
                  <a:pt x="7574" y="10051"/>
                  <a:pt x="7470" y="10026"/>
                  <a:pt x="7358" y="10026"/>
                </a:cubicBezTo>
                <a:cubicBezTo>
                  <a:pt x="7264" y="10026"/>
                  <a:pt x="7166" y="10043"/>
                  <a:pt x="7062" y="10079"/>
                </a:cubicBezTo>
                <a:cubicBezTo>
                  <a:pt x="6860" y="10148"/>
                  <a:pt x="6762" y="10180"/>
                  <a:pt x="6673" y="10180"/>
                </a:cubicBezTo>
                <a:cubicBezTo>
                  <a:pt x="6594" y="10180"/>
                  <a:pt x="6521" y="10155"/>
                  <a:pt x="6390" y="10107"/>
                </a:cubicBezTo>
                <a:cubicBezTo>
                  <a:pt x="6368" y="10099"/>
                  <a:pt x="6346" y="10095"/>
                  <a:pt x="6324" y="10095"/>
                </a:cubicBezTo>
                <a:cubicBezTo>
                  <a:pt x="6248" y="10095"/>
                  <a:pt x="6178" y="10142"/>
                  <a:pt x="6151" y="10217"/>
                </a:cubicBezTo>
                <a:cubicBezTo>
                  <a:pt x="6116" y="10313"/>
                  <a:pt x="6165" y="10419"/>
                  <a:pt x="6261" y="10456"/>
                </a:cubicBezTo>
                <a:cubicBezTo>
                  <a:pt x="6437" y="10520"/>
                  <a:pt x="6555" y="10551"/>
                  <a:pt x="6674" y="10551"/>
                </a:cubicBezTo>
                <a:cubicBezTo>
                  <a:pt x="6811" y="10551"/>
                  <a:pt x="6950" y="10510"/>
                  <a:pt x="7183" y="10431"/>
                </a:cubicBezTo>
                <a:cubicBezTo>
                  <a:pt x="7247" y="10408"/>
                  <a:pt x="7305" y="10397"/>
                  <a:pt x="7356" y="10397"/>
                </a:cubicBezTo>
                <a:cubicBezTo>
                  <a:pt x="7407" y="10397"/>
                  <a:pt x="7451" y="10408"/>
                  <a:pt x="7490" y="10429"/>
                </a:cubicBezTo>
                <a:cubicBezTo>
                  <a:pt x="7683" y="10534"/>
                  <a:pt x="7802" y="10904"/>
                  <a:pt x="7898" y="11271"/>
                </a:cubicBezTo>
                <a:cubicBezTo>
                  <a:pt x="7076" y="11945"/>
                  <a:pt x="6046" y="12313"/>
                  <a:pt x="4983" y="12313"/>
                </a:cubicBezTo>
                <a:cubicBezTo>
                  <a:pt x="2440" y="12313"/>
                  <a:pt x="372" y="10244"/>
                  <a:pt x="372" y="7703"/>
                </a:cubicBezTo>
                <a:cubicBezTo>
                  <a:pt x="372" y="6682"/>
                  <a:pt x="711" y="5690"/>
                  <a:pt x="1337" y="4884"/>
                </a:cubicBezTo>
                <a:cubicBezTo>
                  <a:pt x="1666" y="5114"/>
                  <a:pt x="1988" y="5173"/>
                  <a:pt x="2417" y="5173"/>
                </a:cubicBezTo>
                <a:cubicBezTo>
                  <a:pt x="2583" y="5173"/>
                  <a:pt x="2764" y="5164"/>
                  <a:pt x="2967" y="5153"/>
                </a:cubicBezTo>
                <a:cubicBezTo>
                  <a:pt x="3081" y="5147"/>
                  <a:pt x="3174" y="5143"/>
                  <a:pt x="3251" y="5143"/>
                </a:cubicBezTo>
                <a:cubicBezTo>
                  <a:pt x="3375" y="5143"/>
                  <a:pt x="3459" y="5154"/>
                  <a:pt x="3525" y="5185"/>
                </a:cubicBezTo>
                <a:cubicBezTo>
                  <a:pt x="3209" y="5551"/>
                  <a:pt x="2913" y="5935"/>
                  <a:pt x="2638" y="6332"/>
                </a:cubicBezTo>
                <a:cubicBezTo>
                  <a:pt x="2521" y="6496"/>
                  <a:pt x="2553" y="6720"/>
                  <a:pt x="2711" y="6843"/>
                </a:cubicBezTo>
                <a:cubicBezTo>
                  <a:pt x="2780" y="6898"/>
                  <a:pt x="2864" y="6929"/>
                  <a:pt x="2950" y="6929"/>
                </a:cubicBezTo>
                <a:cubicBezTo>
                  <a:pt x="3049" y="6929"/>
                  <a:pt x="3150" y="6889"/>
                  <a:pt x="3235" y="6800"/>
                </a:cubicBezTo>
                <a:cubicBezTo>
                  <a:pt x="3380" y="6644"/>
                  <a:pt x="3545" y="6473"/>
                  <a:pt x="3714" y="6306"/>
                </a:cubicBezTo>
                <a:lnTo>
                  <a:pt x="3714" y="6306"/>
                </a:lnTo>
                <a:cubicBezTo>
                  <a:pt x="3709" y="6494"/>
                  <a:pt x="3767" y="6688"/>
                  <a:pt x="4015" y="6855"/>
                </a:cubicBezTo>
                <a:cubicBezTo>
                  <a:pt x="4120" y="6927"/>
                  <a:pt x="4210" y="6983"/>
                  <a:pt x="4281" y="7027"/>
                </a:cubicBezTo>
                <a:cubicBezTo>
                  <a:pt x="4382" y="7090"/>
                  <a:pt x="4469" y="7144"/>
                  <a:pt x="4487" y="7176"/>
                </a:cubicBezTo>
                <a:cubicBezTo>
                  <a:pt x="4499" y="7199"/>
                  <a:pt x="4493" y="7274"/>
                  <a:pt x="4469" y="7397"/>
                </a:cubicBezTo>
                <a:cubicBezTo>
                  <a:pt x="4462" y="7429"/>
                  <a:pt x="4384" y="7439"/>
                  <a:pt x="4289" y="7439"/>
                </a:cubicBezTo>
                <a:cubicBezTo>
                  <a:pt x="4198" y="7439"/>
                  <a:pt x="4092" y="7430"/>
                  <a:pt x="4017" y="7424"/>
                </a:cubicBezTo>
                <a:cubicBezTo>
                  <a:pt x="3913" y="7416"/>
                  <a:pt x="3804" y="7407"/>
                  <a:pt x="3699" y="7407"/>
                </a:cubicBezTo>
                <a:cubicBezTo>
                  <a:pt x="3464" y="7407"/>
                  <a:pt x="3242" y="7450"/>
                  <a:pt x="3108" y="7639"/>
                </a:cubicBezTo>
                <a:cubicBezTo>
                  <a:pt x="2998" y="7792"/>
                  <a:pt x="2961" y="7935"/>
                  <a:pt x="2931" y="8061"/>
                </a:cubicBezTo>
                <a:cubicBezTo>
                  <a:pt x="2873" y="8285"/>
                  <a:pt x="2826" y="8478"/>
                  <a:pt x="2291" y="8774"/>
                </a:cubicBezTo>
                <a:cubicBezTo>
                  <a:pt x="1684" y="9107"/>
                  <a:pt x="1590" y="9593"/>
                  <a:pt x="1693" y="9907"/>
                </a:cubicBezTo>
                <a:cubicBezTo>
                  <a:pt x="1802" y="10232"/>
                  <a:pt x="2112" y="10431"/>
                  <a:pt x="2491" y="10431"/>
                </a:cubicBezTo>
                <a:cubicBezTo>
                  <a:pt x="2540" y="10431"/>
                  <a:pt x="2591" y="10428"/>
                  <a:pt x="2643" y="10421"/>
                </a:cubicBezTo>
                <a:cubicBezTo>
                  <a:pt x="2701" y="10413"/>
                  <a:pt x="2753" y="10409"/>
                  <a:pt x="2799" y="10409"/>
                </a:cubicBezTo>
                <a:cubicBezTo>
                  <a:pt x="3024" y="10409"/>
                  <a:pt x="3116" y="10499"/>
                  <a:pt x="3235" y="10617"/>
                </a:cubicBezTo>
                <a:cubicBezTo>
                  <a:pt x="3372" y="10753"/>
                  <a:pt x="3539" y="10917"/>
                  <a:pt x="3888" y="10917"/>
                </a:cubicBezTo>
                <a:cubicBezTo>
                  <a:pt x="3900" y="10917"/>
                  <a:pt x="3911" y="10917"/>
                  <a:pt x="3923" y="10916"/>
                </a:cubicBezTo>
                <a:cubicBezTo>
                  <a:pt x="4272" y="10907"/>
                  <a:pt x="4448" y="10661"/>
                  <a:pt x="4592" y="10464"/>
                </a:cubicBezTo>
                <a:cubicBezTo>
                  <a:pt x="4738" y="10261"/>
                  <a:pt x="4854" y="10101"/>
                  <a:pt x="5120" y="10101"/>
                </a:cubicBezTo>
                <a:cubicBezTo>
                  <a:pt x="5209" y="10101"/>
                  <a:pt x="5315" y="10119"/>
                  <a:pt x="5445" y="10160"/>
                </a:cubicBezTo>
                <a:cubicBezTo>
                  <a:pt x="5464" y="10166"/>
                  <a:pt x="5482" y="10168"/>
                  <a:pt x="5500" y="10168"/>
                </a:cubicBezTo>
                <a:cubicBezTo>
                  <a:pt x="5579" y="10168"/>
                  <a:pt x="5653" y="10118"/>
                  <a:pt x="5678" y="10039"/>
                </a:cubicBezTo>
                <a:cubicBezTo>
                  <a:pt x="5708" y="9940"/>
                  <a:pt x="5654" y="9837"/>
                  <a:pt x="5555" y="9806"/>
                </a:cubicBezTo>
                <a:cubicBezTo>
                  <a:pt x="5387" y="9753"/>
                  <a:pt x="5241" y="9731"/>
                  <a:pt x="5115" y="9731"/>
                </a:cubicBezTo>
                <a:cubicBezTo>
                  <a:pt x="4663" y="9731"/>
                  <a:pt x="4454" y="10020"/>
                  <a:pt x="4291" y="10246"/>
                </a:cubicBezTo>
                <a:cubicBezTo>
                  <a:pt x="4154" y="10434"/>
                  <a:pt x="4069" y="10540"/>
                  <a:pt x="3913" y="10544"/>
                </a:cubicBezTo>
                <a:cubicBezTo>
                  <a:pt x="3905" y="10544"/>
                  <a:pt x="3897" y="10544"/>
                  <a:pt x="3890" y="10544"/>
                </a:cubicBezTo>
                <a:cubicBezTo>
                  <a:pt x="3692" y="10544"/>
                  <a:pt x="3613" y="10466"/>
                  <a:pt x="3496" y="10351"/>
                </a:cubicBezTo>
                <a:cubicBezTo>
                  <a:pt x="3351" y="10209"/>
                  <a:pt x="3177" y="10037"/>
                  <a:pt x="2797" y="10037"/>
                </a:cubicBezTo>
                <a:cubicBezTo>
                  <a:pt x="2735" y="10037"/>
                  <a:pt x="2667" y="10041"/>
                  <a:pt x="2593" y="10052"/>
                </a:cubicBezTo>
                <a:cubicBezTo>
                  <a:pt x="2557" y="10056"/>
                  <a:pt x="2522" y="10059"/>
                  <a:pt x="2488" y="10059"/>
                </a:cubicBezTo>
                <a:cubicBezTo>
                  <a:pt x="2271" y="10059"/>
                  <a:pt x="2103" y="9960"/>
                  <a:pt x="2047" y="9790"/>
                </a:cubicBezTo>
                <a:cubicBezTo>
                  <a:pt x="1988" y="9610"/>
                  <a:pt x="2063" y="9322"/>
                  <a:pt x="2469" y="9099"/>
                </a:cubicBezTo>
                <a:cubicBezTo>
                  <a:pt x="3096" y="8754"/>
                  <a:pt x="3209" y="8477"/>
                  <a:pt x="3291" y="8152"/>
                </a:cubicBezTo>
                <a:cubicBezTo>
                  <a:pt x="3318" y="8043"/>
                  <a:pt x="3342" y="7949"/>
                  <a:pt x="3410" y="7854"/>
                </a:cubicBezTo>
                <a:cubicBezTo>
                  <a:pt x="3453" y="7795"/>
                  <a:pt x="3564" y="7778"/>
                  <a:pt x="3694" y="7778"/>
                </a:cubicBezTo>
                <a:cubicBezTo>
                  <a:pt x="3789" y="7778"/>
                  <a:pt x="3893" y="7787"/>
                  <a:pt x="3988" y="7795"/>
                </a:cubicBezTo>
                <a:cubicBezTo>
                  <a:pt x="4077" y="7802"/>
                  <a:pt x="4174" y="7811"/>
                  <a:pt x="4270" y="7811"/>
                </a:cubicBezTo>
                <a:cubicBezTo>
                  <a:pt x="4526" y="7811"/>
                  <a:pt x="4775" y="7753"/>
                  <a:pt x="4834" y="7473"/>
                </a:cubicBezTo>
                <a:cubicBezTo>
                  <a:pt x="4929" y="7012"/>
                  <a:pt x="4802" y="6911"/>
                  <a:pt x="4477" y="6711"/>
                </a:cubicBezTo>
                <a:cubicBezTo>
                  <a:pt x="4405" y="6666"/>
                  <a:pt x="4323" y="6615"/>
                  <a:pt x="4225" y="6548"/>
                </a:cubicBezTo>
                <a:cubicBezTo>
                  <a:pt x="3991" y="6389"/>
                  <a:pt x="4112" y="6257"/>
                  <a:pt x="4162" y="5881"/>
                </a:cubicBezTo>
                <a:cubicBezTo>
                  <a:pt x="4805" y="5287"/>
                  <a:pt x="5585" y="4653"/>
                  <a:pt x="6468" y="4104"/>
                </a:cubicBezTo>
                <a:close/>
                <a:moveTo>
                  <a:pt x="8976" y="1"/>
                </a:moveTo>
                <a:cubicBezTo>
                  <a:pt x="8966" y="1"/>
                  <a:pt x="8956" y="1"/>
                  <a:pt x="8946" y="1"/>
                </a:cubicBezTo>
                <a:lnTo>
                  <a:pt x="7837" y="49"/>
                </a:lnTo>
                <a:cubicBezTo>
                  <a:pt x="7594" y="60"/>
                  <a:pt x="7433" y="309"/>
                  <a:pt x="7523" y="537"/>
                </a:cubicBezTo>
                <a:cubicBezTo>
                  <a:pt x="7638" y="823"/>
                  <a:pt x="7898" y="1027"/>
                  <a:pt x="8203" y="1072"/>
                </a:cubicBezTo>
                <a:cubicBezTo>
                  <a:pt x="8449" y="1107"/>
                  <a:pt x="8482" y="1092"/>
                  <a:pt x="8519" y="1186"/>
                </a:cubicBezTo>
                <a:cubicBezTo>
                  <a:pt x="8366" y="1247"/>
                  <a:pt x="8286" y="1357"/>
                  <a:pt x="8269" y="1492"/>
                </a:cubicBezTo>
                <a:cubicBezTo>
                  <a:pt x="8089" y="1580"/>
                  <a:pt x="7718" y="1766"/>
                  <a:pt x="7227" y="2064"/>
                </a:cubicBezTo>
                <a:cubicBezTo>
                  <a:pt x="7140" y="2118"/>
                  <a:pt x="7113" y="2233"/>
                  <a:pt x="7165" y="2320"/>
                </a:cubicBezTo>
                <a:cubicBezTo>
                  <a:pt x="7200" y="2378"/>
                  <a:pt x="7261" y="2410"/>
                  <a:pt x="7324" y="2410"/>
                </a:cubicBezTo>
                <a:cubicBezTo>
                  <a:pt x="7357" y="2410"/>
                  <a:pt x="7391" y="2401"/>
                  <a:pt x="7422" y="2382"/>
                </a:cubicBezTo>
                <a:cubicBezTo>
                  <a:pt x="7842" y="2126"/>
                  <a:pt x="8176" y="1952"/>
                  <a:pt x="8366" y="1860"/>
                </a:cubicBezTo>
                <a:lnTo>
                  <a:pt x="8680" y="2643"/>
                </a:lnTo>
                <a:cubicBezTo>
                  <a:pt x="5425" y="3712"/>
                  <a:pt x="3074" y="6461"/>
                  <a:pt x="2948" y="6558"/>
                </a:cubicBezTo>
                <a:cubicBezTo>
                  <a:pt x="2945" y="6556"/>
                  <a:pt x="2942" y="6553"/>
                  <a:pt x="2939" y="6550"/>
                </a:cubicBezTo>
                <a:cubicBezTo>
                  <a:pt x="2950" y="6524"/>
                  <a:pt x="4216" y="4556"/>
                  <a:pt x="6700" y="2849"/>
                </a:cubicBezTo>
                <a:cubicBezTo>
                  <a:pt x="6786" y="2790"/>
                  <a:pt x="6807" y="2674"/>
                  <a:pt x="6750" y="2589"/>
                </a:cubicBezTo>
                <a:cubicBezTo>
                  <a:pt x="6713" y="2537"/>
                  <a:pt x="6654" y="2508"/>
                  <a:pt x="6595" y="2508"/>
                </a:cubicBezTo>
                <a:cubicBezTo>
                  <a:pt x="6559" y="2508"/>
                  <a:pt x="6522" y="2519"/>
                  <a:pt x="6490" y="2541"/>
                </a:cubicBezTo>
                <a:cubicBezTo>
                  <a:pt x="6356" y="2634"/>
                  <a:pt x="6216" y="2733"/>
                  <a:pt x="6070" y="2841"/>
                </a:cubicBezTo>
                <a:cubicBezTo>
                  <a:pt x="5707" y="2759"/>
                  <a:pt x="5342" y="2720"/>
                  <a:pt x="4979" y="2720"/>
                </a:cubicBezTo>
                <a:cubicBezTo>
                  <a:pt x="3534" y="2720"/>
                  <a:pt x="2138" y="3351"/>
                  <a:pt x="1182" y="4483"/>
                </a:cubicBezTo>
                <a:cubicBezTo>
                  <a:pt x="1174" y="4489"/>
                  <a:pt x="1168" y="4495"/>
                  <a:pt x="1162" y="4503"/>
                </a:cubicBezTo>
                <a:cubicBezTo>
                  <a:pt x="411" y="5400"/>
                  <a:pt x="1" y="6532"/>
                  <a:pt x="1" y="7703"/>
                </a:cubicBezTo>
                <a:cubicBezTo>
                  <a:pt x="1" y="10450"/>
                  <a:pt x="2236" y="12684"/>
                  <a:pt x="4983" y="12684"/>
                </a:cubicBezTo>
                <a:cubicBezTo>
                  <a:pt x="7731" y="12684"/>
                  <a:pt x="9965" y="10448"/>
                  <a:pt x="9965" y="7703"/>
                </a:cubicBezTo>
                <a:cubicBezTo>
                  <a:pt x="9966" y="5980"/>
                  <a:pt x="9078" y="4379"/>
                  <a:pt x="7614" y="3471"/>
                </a:cubicBezTo>
                <a:cubicBezTo>
                  <a:pt x="8019" y="3277"/>
                  <a:pt x="8434" y="3112"/>
                  <a:pt x="8861" y="2975"/>
                </a:cubicBezTo>
                <a:cubicBezTo>
                  <a:pt x="8928" y="3030"/>
                  <a:pt x="9013" y="3060"/>
                  <a:pt x="9099" y="3060"/>
                </a:cubicBezTo>
                <a:cubicBezTo>
                  <a:pt x="9145" y="3060"/>
                  <a:pt x="9191" y="3051"/>
                  <a:pt x="9235" y="3034"/>
                </a:cubicBezTo>
                <a:lnTo>
                  <a:pt x="9256" y="3026"/>
                </a:lnTo>
                <a:lnTo>
                  <a:pt x="9256" y="3026"/>
                </a:lnTo>
                <a:cubicBezTo>
                  <a:pt x="9274" y="3072"/>
                  <a:pt x="9275" y="3112"/>
                  <a:pt x="9245" y="3151"/>
                </a:cubicBezTo>
                <a:lnTo>
                  <a:pt x="9105" y="3327"/>
                </a:lnTo>
                <a:cubicBezTo>
                  <a:pt x="8915" y="3569"/>
                  <a:pt x="8868" y="3895"/>
                  <a:pt x="8982" y="4182"/>
                </a:cubicBezTo>
                <a:cubicBezTo>
                  <a:pt x="9039" y="4325"/>
                  <a:pt x="9174" y="4406"/>
                  <a:pt x="9313" y="4406"/>
                </a:cubicBezTo>
                <a:cubicBezTo>
                  <a:pt x="9394" y="4406"/>
                  <a:pt x="9476" y="4378"/>
                  <a:pt x="9544" y="4319"/>
                </a:cubicBezTo>
                <a:lnTo>
                  <a:pt x="10380" y="3589"/>
                </a:lnTo>
                <a:cubicBezTo>
                  <a:pt x="10557" y="3435"/>
                  <a:pt x="10651" y="3206"/>
                  <a:pt x="10634" y="2971"/>
                </a:cubicBezTo>
                <a:lnTo>
                  <a:pt x="10597" y="2489"/>
                </a:lnTo>
                <a:lnTo>
                  <a:pt x="11471" y="2139"/>
                </a:lnTo>
                <a:cubicBezTo>
                  <a:pt x="12030" y="1916"/>
                  <a:pt x="12366" y="1406"/>
                  <a:pt x="12298" y="941"/>
                </a:cubicBezTo>
                <a:lnTo>
                  <a:pt x="12567" y="834"/>
                </a:lnTo>
                <a:cubicBezTo>
                  <a:pt x="12662" y="796"/>
                  <a:pt x="12709" y="688"/>
                  <a:pt x="12670" y="592"/>
                </a:cubicBezTo>
                <a:cubicBezTo>
                  <a:pt x="12641" y="519"/>
                  <a:pt x="12571" y="475"/>
                  <a:pt x="12498" y="475"/>
                </a:cubicBezTo>
                <a:cubicBezTo>
                  <a:pt x="12475" y="475"/>
                  <a:pt x="12451" y="480"/>
                  <a:pt x="12428" y="489"/>
                </a:cubicBezTo>
                <a:lnTo>
                  <a:pt x="12430" y="490"/>
                </a:lnTo>
                <a:lnTo>
                  <a:pt x="12161" y="597"/>
                </a:lnTo>
                <a:cubicBezTo>
                  <a:pt x="11978" y="334"/>
                  <a:pt x="11650" y="192"/>
                  <a:pt x="11288" y="192"/>
                </a:cubicBezTo>
                <a:cubicBezTo>
                  <a:pt x="11108" y="192"/>
                  <a:pt x="10919" y="227"/>
                  <a:pt x="10736" y="301"/>
                </a:cubicBezTo>
                <a:lnTo>
                  <a:pt x="9861" y="651"/>
                </a:lnTo>
                <a:lnTo>
                  <a:pt x="9555" y="274"/>
                </a:lnTo>
                <a:cubicBezTo>
                  <a:pt x="9412" y="100"/>
                  <a:pt x="9201" y="1"/>
                  <a:pt x="897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8" name="Espace réservé du texte 2">
            <a:extLst>
              <a:ext uri="{FF2B5EF4-FFF2-40B4-BE49-F238E27FC236}">
                <a16:creationId xmlns:a16="http://schemas.microsoft.com/office/drawing/2014/main" id="{FA9BDF54-1823-D753-D361-44B4763DF39B}"/>
              </a:ext>
            </a:extLst>
          </p:cNvPr>
          <p:cNvSpPr txBox="1">
            <a:spLocks/>
          </p:cNvSpPr>
          <p:nvPr/>
        </p:nvSpPr>
        <p:spPr>
          <a:xfrm>
            <a:off x="847814" y="1628072"/>
            <a:ext cx="3706800" cy="2654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●"/>
              <a:defRPr sz="14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 sz="14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 sz="14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lt1"/>
                </a:solidFill>
                <a:latin typeface="Overpass Medium"/>
                <a:ea typeface="Overpass Medium"/>
                <a:cs typeface="Overpass Medium"/>
                <a:sym typeface="Overpass"/>
              </a:defRPr>
            </a:lvl9pPr>
          </a:lstStyle>
          <a:p>
            <a:pPr marL="1651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naheim"/>
              <a:buNone/>
              <a:tabLst/>
              <a:defRPr/>
            </a:pPr>
            <a:r>
              <a:rPr kumimoji="0" lang="fr-FR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verpass" panose="020B0604020202020204" charset="0"/>
                <a:sym typeface="Overpass"/>
              </a:rPr>
              <a:t>1</a:t>
            </a:r>
            <a:r>
              <a:rPr kumimoji="0" lang="fr-FR" sz="2000" b="0" i="0" u="none" strike="noStrike" kern="0" cap="none" spc="0" normalizeH="0" baseline="30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verpass" panose="020B0604020202020204" charset="0"/>
                <a:sym typeface="Overpass"/>
              </a:rPr>
              <a:t>ère</a:t>
            </a:r>
            <a:r>
              <a:rPr kumimoji="0" lang="fr-FR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verpass" panose="020B0604020202020204" charset="0"/>
                <a:sym typeface="Overpass"/>
              </a:rPr>
              <a:t> phase (2080-2120)</a:t>
            </a:r>
            <a:br>
              <a:rPr kumimoji="0" lang="fr-FR" sz="2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verpass" panose="020B0604020202020204" charset="0"/>
                <a:sym typeface="Overpass"/>
              </a:rPr>
            </a:br>
            <a:endParaRPr kumimoji="0" lang="fr-FR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verpass" panose="020B0604020202020204" charset="0"/>
              <a:sym typeface="Overpass"/>
            </a:endParaRPr>
          </a:p>
          <a:p>
            <a:pPr marL="457200" marR="0" lvl="0" indent="-2921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naheim"/>
              <a:buChar char="●"/>
              <a:tabLst/>
              <a:defRPr/>
            </a:pPr>
            <a:r>
              <a:rPr kumimoji="0" lang="fr-F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verpass" panose="020B0604020202020204" charset="0"/>
                <a:sym typeface="Overpass"/>
              </a:rPr>
              <a:t>Mise en place des systèmes énergétiques, agricoles et de recyclage</a:t>
            </a:r>
          </a:p>
          <a:p>
            <a:pPr marL="457200" marR="0" lvl="0" indent="-2921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naheim"/>
              <a:buChar char="●"/>
              <a:tabLst/>
              <a:defRPr/>
            </a:pPr>
            <a:r>
              <a:rPr kumimoji="0" lang="fr-F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verpass" panose="020B0604020202020204" charset="0"/>
                <a:sym typeface="Overpass"/>
              </a:rPr>
              <a:t>Maintien du lien avec la Terre pour l’approvisionnement de certains matériaux </a:t>
            </a:r>
            <a:br>
              <a:rPr kumimoji="0" lang="fr-F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verpass" panose="020B0604020202020204" charset="0"/>
                <a:sym typeface="Overpass"/>
              </a:rPr>
            </a:br>
            <a:endParaRPr kumimoji="0" lang="fr-FR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verpass" panose="020B0604020202020204" charset="0"/>
              <a:sym typeface="Overpass"/>
            </a:endParaRPr>
          </a:p>
          <a:p>
            <a:pPr marL="1651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naheim"/>
              <a:buNone/>
              <a:tabLst/>
              <a:defRPr/>
            </a:pPr>
            <a:r>
              <a:rPr kumimoji="0" lang="fr-F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verpass" panose="020B0604020202020204" charset="0"/>
                <a:sym typeface="Wingdings" pitchFamily="2" charset="2"/>
              </a:rPr>
              <a:t></a:t>
            </a:r>
            <a:r>
              <a:rPr kumimoji="0" lang="fr-FR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verpass" panose="020B0604020202020204" charset="0"/>
                <a:sym typeface="Overpass"/>
              </a:rPr>
              <a:t> Implantation de la colonie</a:t>
            </a:r>
          </a:p>
        </p:txBody>
      </p:sp>
    </p:spTree>
    <p:extLst>
      <p:ext uri="{BB962C8B-B14F-4D97-AF65-F5344CB8AC3E}">
        <p14:creationId xmlns:p14="http://schemas.microsoft.com/office/powerpoint/2010/main" val="1526693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2"/>
          <p:cNvSpPr txBox="1">
            <a:spLocks noGrp="1"/>
          </p:cNvSpPr>
          <p:nvPr>
            <p:ph type="title"/>
          </p:nvPr>
        </p:nvSpPr>
        <p:spPr>
          <a:xfrm>
            <a:off x="1814200" y="1483329"/>
            <a:ext cx="6118986" cy="34420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Conditions de vie et systèmes énergétiques et physiques</a:t>
            </a:r>
            <a:endParaRPr sz="4400" dirty="0"/>
          </a:p>
        </p:txBody>
      </p:sp>
      <p:pic>
        <p:nvPicPr>
          <p:cNvPr id="275" name="Google Shape;275;p42"/>
          <p:cNvPicPr preferRelativeResize="0"/>
          <p:nvPr/>
        </p:nvPicPr>
        <p:blipFill rotWithShape="1">
          <a:blip r:embed="rId4">
            <a:alphaModFix/>
          </a:blip>
          <a:srcRect t="4281" b="3039"/>
          <a:stretch/>
        </p:blipFill>
        <p:spPr>
          <a:xfrm>
            <a:off x="0" y="2550802"/>
            <a:ext cx="3628401" cy="25926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Groupe 5">
            <a:extLst>
              <a:ext uri="{FF2B5EF4-FFF2-40B4-BE49-F238E27FC236}">
                <a16:creationId xmlns:a16="http://schemas.microsoft.com/office/drawing/2014/main" id="{EDE97351-0189-B754-6C49-B37EDECB4084}"/>
              </a:ext>
            </a:extLst>
          </p:cNvPr>
          <p:cNvGrpSpPr/>
          <p:nvPr/>
        </p:nvGrpSpPr>
        <p:grpSpPr>
          <a:xfrm>
            <a:off x="6131065" y="473229"/>
            <a:ext cx="1506000" cy="1010100"/>
            <a:chOff x="3176364" y="3264478"/>
            <a:chExt cx="1506000" cy="1010100"/>
          </a:xfrm>
        </p:grpSpPr>
        <p:sp>
          <p:nvSpPr>
            <p:cNvPr id="3" name="Google Shape;178;p36">
              <a:extLst>
                <a:ext uri="{FF2B5EF4-FFF2-40B4-BE49-F238E27FC236}">
                  <a16:creationId xmlns:a16="http://schemas.microsoft.com/office/drawing/2014/main" id="{6BDBCB4B-5C11-0595-4D40-FF90B4067A6F}"/>
                </a:ext>
              </a:extLst>
            </p:cNvPr>
            <p:cNvSpPr/>
            <p:nvPr/>
          </p:nvSpPr>
          <p:spPr>
            <a:xfrm>
              <a:off x="3176364" y="3264478"/>
              <a:ext cx="1506000" cy="1010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181;p36">
              <a:extLst>
                <a:ext uri="{FF2B5EF4-FFF2-40B4-BE49-F238E27FC236}">
                  <a16:creationId xmlns:a16="http://schemas.microsoft.com/office/drawing/2014/main" id="{8BF4BBE7-BE46-731E-5EFC-AE04AD2B6283}"/>
                </a:ext>
              </a:extLst>
            </p:cNvPr>
            <p:cNvSpPr txBox="1">
              <a:spLocks/>
            </p:cNvSpPr>
            <p:nvPr/>
          </p:nvSpPr>
          <p:spPr>
            <a:xfrm>
              <a:off x="3287814" y="3348628"/>
              <a:ext cx="1283100" cy="841800"/>
            </a:xfrm>
            <a:prstGeom prst="rect">
              <a:avLst/>
            </a:prstGeom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" sz="6000" dirty="0">
                  <a:solidFill>
                    <a:schemeClr val="bg1"/>
                  </a:solidFill>
                  <a:latin typeface="Russo One" panose="020B0604020202020204" charset="0"/>
                </a:rPr>
                <a:t>03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 txBox="1">
            <a:spLocks noGrp="1"/>
          </p:cNvSpPr>
          <p:nvPr>
            <p:ph type="title" idx="8"/>
          </p:nvPr>
        </p:nvSpPr>
        <p:spPr>
          <a:xfrm>
            <a:off x="720000" y="42464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indent="0">
              <a:buNone/>
            </a:pPr>
            <a:r>
              <a:rPr lang="fr-FR" dirty="0"/>
              <a:t>Mars, un univers hostile</a:t>
            </a:r>
          </a:p>
        </p:txBody>
      </p:sp>
      <p:sp>
        <p:nvSpPr>
          <p:cNvPr id="217" name="Google Shape;217;p39"/>
          <p:cNvSpPr txBox="1">
            <a:spLocks noGrp="1"/>
          </p:cNvSpPr>
          <p:nvPr>
            <p:ph type="title"/>
          </p:nvPr>
        </p:nvSpPr>
        <p:spPr>
          <a:xfrm>
            <a:off x="1754160" y="1221119"/>
            <a:ext cx="6023376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Absence d’atmosphère (oxygène, pression...)</a:t>
            </a:r>
          </a:p>
        </p:txBody>
      </p:sp>
      <p:sp>
        <p:nvSpPr>
          <p:cNvPr id="219" name="Google Shape;219;p39"/>
          <p:cNvSpPr txBox="1">
            <a:spLocks noGrp="1"/>
          </p:cNvSpPr>
          <p:nvPr>
            <p:ph type="title" idx="2"/>
          </p:nvPr>
        </p:nvSpPr>
        <p:spPr>
          <a:xfrm>
            <a:off x="1754159" y="1932490"/>
            <a:ext cx="4153479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Pas d'eau à l'état liquide</a:t>
            </a:r>
            <a:endParaRPr dirty="0"/>
          </a:p>
        </p:txBody>
      </p:sp>
      <p:sp>
        <p:nvSpPr>
          <p:cNvPr id="221" name="Google Shape;221;p39"/>
          <p:cNvSpPr txBox="1">
            <a:spLocks noGrp="1"/>
          </p:cNvSpPr>
          <p:nvPr>
            <p:ph type="title" idx="4"/>
          </p:nvPr>
        </p:nvSpPr>
        <p:spPr>
          <a:xfrm>
            <a:off x="1754159" y="2633586"/>
            <a:ext cx="3660319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Fortes radiations solaires</a:t>
            </a:r>
            <a:endParaRPr dirty="0"/>
          </a:p>
        </p:txBody>
      </p:sp>
      <p:sp>
        <p:nvSpPr>
          <p:cNvPr id="222" name="Google Shape;222;p39"/>
          <p:cNvSpPr txBox="1">
            <a:spLocks noGrp="1"/>
          </p:cNvSpPr>
          <p:nvPr>
            <p:ph type="title" idx="6"/>
          </p:nvPr>
        </p:nvSpPr>
        <p:spPr>
          <a:xfrm>
            <a:off x="1754159" y="3334680"/>
            <a:ext cx="4420607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dirty="0"/>
              <a:t>Températures très basses </a:t>
            </a:r>
          </a:p>
        </p:txBody>
      </p:sp>
      <p:sp>
        <p:nvSpPr>
          <p:cNvPr id="224" name="Google Shape;224;p39"/>
          <p:cNvSpPr/>
          <p:nvPr/>
        </p:nvSpPr>
        <p:spPr>
          <a:xfrm>
            <a:off x="529885" y="1221107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usso One"/>
                <a:ea typeface="Russo One"/>
                <a:cs typeface="Russo One"/>
                <a:sym typeface="Russo One"/>
              </a:rPr>
              <a:t>01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25" name="Google Shape;225;p39"/>
          <p:cNvSpPr/>
          <p:nvPr/>
        </p:nvSpPr>
        <p:spPr>
          <a:xfrm>
            <a:off x="541735" y="1932482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usso One"/>
                <a:ea typeface="Russo One"/>
                <a:cs typeface="Russo One"/>
                <a:sym typeface="Russo One"/>
              </a:rPr>
              <a:t>02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26" name="Google Shape;226;p39"/>
          <p:cNvSpPr/>
          <p:nvPr/>
        </p:nvSpPr>
        <p:spPr>
          <a:xfrm>
            <a:off x="541735" y="2633582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usso One"/>
                <a:ea typeface="Russo One"/>
                <a:cs typeface="Russo One"/>
                <a:sym typeface="Russo One"/>
              </a:rPr>
              <a:t>03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27" name="Google Shape;227;p39"/>
          <p:cNvSpPr/>
          <p:nvPr/>
        </p:nvSpPr>
        <p:spPr>
          <a:xfrm>
            <a:off x="541735" y="3334680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usso One"/>
                <a:ea typeface="Russo One"/>
                <a:cs typeface="Russo One"/>
                <a:sym typeface="Russo One"/>
              </a:rPr>
              <a:t>04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228" name="Google Shape;228;p39"/>
          <p:cNvCxnSpPr>
            <a:cxnSpLocks/>
            <a:stCxn id="224" idx="6"/>
            <a:endCxn id="217" idx="1"/>
          </p:cNvCxnSpPr>
          <p:nvPr/>
        </p:nvCxnSpPr>
        <p:spPr>
          <a:xfrm>
            <a:off x="1316785" y="1484957"/>
            <a:ext cx="437375" cy="12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9" name="Google Shape;229;p39"/>
          <p:cNvCxnSpPr>
            <a:cxnSpLocks/>
            <a:stCxn id="225" idx="6"/>
            <a:endCxn id="219" idx="1"/>
          </p:cNvCxnSpPr>
          <p:nvPr/>
        </p:nvCxnSpPr>
        <p:spPr>
          <a:xfrm>
            <a:off x="1328635" y="2196332"/>
            <a:ext cx="425524" cy="8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0" name="Google Shape;230;p39"/>
          <p:cNvCxnSpPr>
            <a:cxnSpLocks/>
            <a:stCxn id="226" idx="6"/>
            <a:endCxn id="221" idx="1"/>
          </p:cNvCxnSpPr>
          <p:nvPr/>
        </p:nvCxnSpPr>
        <p:spPr>
          <a:xfrm>
            <a:off x="1328635" y="2897432"/>
            <a:ext cx="425524" cy="4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1" name="Google Shape;231;p39"/>
          <p:cNvCxnSpPr>
            <a:cxnSpLocks/>
            <a:stCxn id="227" idx="6"/>
            <a:endCxn id="222" idx="1"/>
          </p:cNvCxnSpPr>
          <p:nvPr/>
        </p:nvCxnSpPr>
        <p:spPr>
          <a:xfrm>
            <a:off x="1328635" y="3598530"/>
            <a:ext cx="425524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222;p39">
            <a:extLst>
              <a:ext uri="{FF2B5EF4-FFF2-40B4-BE49-F238E27FC236}">
                <a16:creationId xmlns:a16="http://schemas.microsoft.com/office/drawing/2014/main" id="{2789B1AC-CD0C-77BC-A8CF-EF3808B79C83}"/>
              </a:ext>
            </a:extLst>
          </p:cNvPr>
          <p:cNvSpPr txBox="1">
            <a:spLocks/>
          </p:cNvSpPr>
          <p:nvPr/>
        </p:nvSpPr>
        <p:spPr>
          <a:xfrm>
            <a:off x="1742309" y="4044211"/>
            <a:ext cx="5327962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Russo One"/>
              <a:buNone/>
              <a:defRPr sz="20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Russo One"/>
              <a:buNone/>
              <a:tabLst/>
              <a:defRPr/>
            </a:pPr>
            <a:r>
              <a:rPr kumimoji="0" lang="fr-FR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usso One"/>
                <a:sym typeface="Russo One"/>
              </a:rPr>
              <a:t>Possibilités de ravitaillement limitées</a:t>
            </a:r>
          </a:p>
        </p:txBody>
      </p:sp>
      <p:sp>
        <p:nvSpPr>
          <p:cNvPr id="15" name="Google Shape;227;p39">
            <a:extLst>
              <a:ext uri="{FF2B5EF4-FFF2-40B4-BE49-F238E27FC236}">
                <a16:creationId xmlns:a16="http://schemas.microsoft.com/office/drawing/2014/main" id="{DC79F550-1830-36C5-1EEB-D6687E207E6B}"/>
              </a:ext>
            </a:extLst>
          </p:cNvPr>
          <p:cNvSpPr/>
          <p:nvPr/>
        </p:nvSpPr>
        <p:spPr>
          <a:xfrm>
            <a:off x="529885" y="4044211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usso One"/>
                <a:ea typeface="Russo One"/>
                <a:cs typeface="Russo One"/>
                <a:sym typeface="Russo One"/>
              </a:rPr>
              <a:t>05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16" name="Google Shape;231;p39">
            <a:extLst>
              <a:ext uri="{FF2B5EF4-FFF2-40B4-BE49-F238E27FC236}">
                <a16:creationId xmlns:a16="http://schemas.microsoft.com/office/drawing/2014/main" id="{DCBEFBD9-B79C-708B-F630-86E0F57AD8BD}"/>
              </a:ext>
            </a:extLst>
          </p:cNvPr>
          <p:cNvCxnSpPr>
            <a:cxnSpLocks/>
            <a:stCxn id="15" idx="6"/>
            <a:endCxn id="14" idx="1"/>
          </p:cNvCxnSpPr>
          <p:nvPr/>
        </p:nvCxnSpPr>
        <p:spPr>
          <a:xfrm>
            <a:off x="1316785" y="4308061"/>
            <a:ext cx="425524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Google Shape;779;p57">
            <a:extLst>
              <a:ext uri="{FF2B5EF4-FFF2-40B4-BE49-F238E27FC236}">
                <a16:creationId xmlns:a16="http://schemas.microsoft.com/office/drawing/2014/main" id="{246727C4-C2F8-6C44-19EB-D237B59249E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30045"/>
          <a:stretch/>
        </p:blipFill>
        <p:spPr>
          <a:xfrm>
            <a:off x="6249980" y="1972591"/>
            <a:ext cx="3736502" cy="21323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53502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 txBox="1">
            <a:spLocks noGrp="1"/>
          </p:cNvSpPr>
          <p:nvPr>
            <p:ph type="title" idx="8"/>
          </p:nvPr>
        </p:nvSpPr>
        <p:spPr>
          <a:xfrm>
            <a:off x="236303" y="367431"/>
            <a:ext cx="859947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indent="0">
              <a:buNone/>
            </a:pPr>
            <a:r>
              <a:rPr lang="fr-FR" dirty="0"/>
              <a:t>Mars, quelles ressources « accessibles » ?</a:t>
            </a:r>
          </a:p>
        </p:txBody>
      </p:sp>
      <p:sp>
        <p:nvSpPr>
          <p:cNvPr id="217" name="Google Shape;217;p39"/>
          <p:cNvSpPr txBox="1">
            <a:spLocks noGrp="1"/>
          </p:cNvSpPr>
          <p:nvPr>
            <p:ph type="title"/>
          </p:nvPr>
        </p:nvSpPr>
        <p:spPr>
          <a:xfrm>
            <a:off x="2124030" y="1231393"/>
            <a:ext cx="4420606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Oxygène dans le CO2 martien</a:t>
            </a:r>
            <a:endParaRPr dirty="0"/>
          </a:p>
        </p:txBody>
      </p:sp>
      <p:sp>
        <p:nvSpPr>
          <p:cNvPr id="219" name="Google Shape;219;p39"/>
          <p:cNvSpPr txBox="1">
            <a:spLocks noGrp="1"/>
          </p:cNvSpPr>
          <p:nvPr>
            <p:ph type="title" idx="2"/>
          </p:nvPr>
        </p:nvSpPr>
        <p:spPr>
          <a:xfrm>
            <a:off x="2124029" y="1942764"/>
            <a:ext cx="6085022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Fer et autres minéraux (silice par exemple)</a:t>
            </a:r>
            <a:endParaRPr dirty="0"/>
          </a:p>
        </p:txBody>
      </p:sp>
      <p:sp>
        <p:nvSpPr>
          <p:cNvPr id="221" name="Google Shape;221;p39"/>
          <p:cNvSpPr txBox="1">
            <a:spLocks noGrp="1"/>
          </p:cNvSpPr>
          <p:nvPr>
            <p:ph type="title" idx="4"/>
          </p:nvPr>
        </p:nvSpPr>
        <p:spPr>
          <a:xfrm>
            <a:off x="2124029" y="2643860"/>
            <a:ext cx="6085022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Eau (indirectement, gelée et souterraine)</a:t>
            </a:r>
            <a:endParaRPr dirty="0"/>
          </a:p>
        </p:txBody>
      </p:sp>
      <p:sp>
        <p:nvSpPr>
          <p:cNvPr id="222" name="Google Shape;222;p39"/>
          <p:cNvSpPr txBox="1">
            <a:spLocks noGrp="1"/>
          </p:cNvSpPr>
          <p:nvPr>
            <p:ph type="title" idx="6"/>
          </p:nvPr>
        </p:nvSpPr>
        <p:spPr>
          <a:xfrm>
            <a:off x="2124029" y="3344954"/>
            <a:ext cx="2325507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dirty="0"/>
              <a:t>Énergie solaire</a:t>
            </a:r>
          </a:p>
        </p:txBody>
      </p:sp>
      <p:sp>
        <p:nvSpPr>
          <p:cNvPr id="224" name="Google Shape;224;p39"/>
          <p:cNvSpPr/>
          <p:nvPr/>
        </p:nvSpPr>
        <p:spPr>
          <a:xfrm>
            <a:off x="899755" y="1231381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usso One"/>
                <a:ea typeface="Russo One"/>
                <a:cs typeface="Russo One"/>
                <a:sym typeface="Russo One"/>
              </a:rPr>
              <a:t>01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25" name="Google Shape;225;p39"/>
          <p:cNvSpPr/>
          <p:nvPr/>
        </p:nvSpPr>
        <p:spPr>
          <a:xfrm>
            <a:off x="911605" y="1942756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usso One"/>
                <a:ea typeface="Russo One"/>
                <a:cs typeface="Russo One"/>
                <a:sym typeface="Russo One"/>
              </a:rPr>
              <a:t>02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26" name="Google Shape;226;p39"/>
          <p:cNvSpPr/>
          <p:nvPr/>
        </p:nvSpPr>
        <p:spPr>
          <a:xfrm>
            <a:off x="911605" y="2643856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usso One"/>
                <a:ea typeface="Russo One"/>
                <a:cs typeface="Russo One"/>
                <a:sym typeface="Russo One"/>
              </a:rPr>
              <a:t>03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27" name="Google Shape;227;p39"/>
          <p:cNvSpPr/>
          <p:nvPr/>
        </p:nvSpPr>
        <p:spPr>
          <a:xfrm>
            <a:off x="911605" y="3344954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usso One"/>
                <a:ea typeface="Russo One"/>
                <a:cs typeface="Russo One"/>
                <a:sym typeface="Russo One"/>
              </a:rPr>
              <a:t>04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228" name="Google Shape;228;p39"/>
          <p:cNvCxnSpPr>
            <a:cxnSpLocks/>
            <a:stCxn id="224" idx="6"/>
            <a:endCxn id="217" idx="1"/>
          </p:cNvCxnSpPr>
          <p:nvPr/>
        </p:nvCxnSpPr>
        <p:spPr>
          <a:xfrm>
            <a:off x="1686655" y="1495231"/>
            <a:ext cx="437375" cy="12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9" name="Google Shape;229;p39"/>
          <p:cNvCxnSpPr>
            <a:cxnSpLocks/>
            <a:stCxn id="225" idx="6"/>
            <a:endCxn id="219" idx="1"/>
          </p:cNvCxnSpPr>
          <p:nvPr/>
        </p:nvCxnSpPr>
        <p:spPr>
          <a:xfrm>
            <a:off x="1698505" y="2206606"/>
            <a:ext cx="425524" cy="8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0" name="Google Shape;230;p39"/>
          <p:cNvCxnSpPr>
            <a:cxnSpLocks/>
            <a:stCxn id="226" idx="6"/>
            <a:endCxn id="221" idx="1"/>
          </p:cNvCxnSpPr>
          <p:nvPr/>
        </p:nvCxnSpPr>
        <p:spPr>
          <a:xfrm>
            <a:off x="1698505" y="2907706"/>
            <a:ext cx="425524" cy="4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1" name="Google Shape;231;p39"/>
          <p:cNvCxnSpPr>
            <a:cxnSpLocks/>
            <a:stCxn id="227" idx="6"/>
            <a:endCxn id="222" idx="1"/>
          </p:cNvCxnSpPr>
          <p:nvPr/>
        </p:nvCxnSpPr>
        <p:spPr>
          <a:xfrm>
            <a:off x="1698505" y="3608804"/>
            <a:ext cx="425524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222;p39">
            <a:extLst>
              <a:ext uri="{FF2B5EF4-FFF2-40B4-BE49-F238E27FC236}">
                <a16:creationId xmlns:a16="http://schemas.microsoft.com/office/drawing/2014/main" id="{2789B1AC-CD0C-77BC-A8CF-EF3808B79C83}"/>
              </a:ext>
            </a:extLst>
          </p:cNvPr>
          <p:cNvSpPr txBox="1">
            <a:spLocks/>
          </p:cNvSpPr>
          <p:nvPr/>
        </p:nvSpPr>
        <p:spPr>
          <a:xfrm>
            <a:off x="2112179" y="4054485"/>
            <a:ext cx="5131101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Russo One"/>
              <a:buNone/>
              <a:defRPr sz="2000" b="0" i="0" u="none" strike="noStrike" cap="none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Russo One"/>
              <a:buNone/>
              <a:tabLst/>
              <a:defRPr/>
            </a:pPr>
            <a:r>
              <a:rPr kumimoji="0" lang="fr-FR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usso One"/>
                <a:sym typeface="Russo One"/>
              </a:rPr>
              <a:t>Sable et terre pour la construction</a:t>
            </a:r>
          </a:p>
        </p:txBody>
      </p:sp>
      <p:sp>
        <p:nvSpPr>
          <p:cNvPr id="15" name="Google Shape;227;p39">
            <a:extLst>
              <a:ext uri="{FF2B5EF4-FFF2-40B4-BE49-F238E27FC236}">
                <a16:creationId xmlns:a16="http://schemas.microsoft.com/office/drawing/2014/main" id="{DC79F550-1830-36C5-1EEB-D6687E207E6B}"/>
              </a:ext>
            </a:extLst>
          </p:cNvPr>
          <p:cNvSpPr/>
          <p:nvPr/>
        </p:nvSpPr>
        <p:spPr>
          <a:xfrm>
            <a:off x="899755" y="4054485"/>
            <a:ext cx="786900" cy="52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usso One"/>
                <a:ea typeface="Russo One"/>
                <a:cs typeface="Russo One"/>
                <a:sym typeface="Russo One"/>
              </a:rPr>
              <a:t>05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16" name="Google Shape;231;p39">
            <a:extLst>
              <a:ext uri="{FF2B5EF4-FFF2-40B4-BE49-F238E27FC236}">
                <a16:creationId xmlns:a16="http://schemas.microsoft.com/office/drawing/2014/main" id="{DCBEFBD9-B79C-708B-F630-86E0F57AD8BD}"/>
              </a:ext>
            </a:extLst>
          </p:cNvPr>
          <p:cNvCxnSpPr>
            <a:cxnSpLocks/>
            <a:stCxn id="15" idx="6"/>
            <a:endCxn id="14" idx="1"/>
          </p:cNvCxnSpPr>
          <p:nvPr/>
        </p:nvCxnSpPr>
        <p:spPr>
          <a:xfrm>
            <a:off x="1686655" y="4318335"/>
            <a:ext cx="425524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0" name="Google Shape;780;p57">
            <a:extLst>
              <a:ext uri="{FF2B5EF4-FFF2-40B4-BE49-F238E27FC236}">
                <a16:creationId xmlns:a16="http://schemas.microsoft.com/office/drawing/2014/main" id="{6D726EC3-1A9D-4013-7F59-BC270880EB4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2128" y="1900912"/>
            <a:ext cx="1223325" cy="2778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rs Colonization Thesis by Slidesgo">
  <a:themeElements>
    <a:clrScheme name="Simple Light">
      <a:dk1>
        <a:srgbClr val="5D2D0F"/>
      </a:dk1>
      <a:lt1>
        <a:srgbClr val="FFFFFF"/>
      </a:lt1>
      <a:dk2>
        <a:srgbClr val="8A4506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Mars Colonization Thesis by Slidesgo">
  <a:themeElements>
    <a:clrScheme name="Simple Light">
      <a:dk1>
        <a:srgbClr val="5D2D0F"/>
      </a:dk1>
      <a:lt1>
        <a:srgbClr val="FFFFFF"/>
      </a:lt1>
      <a:dk2>
        <a:srgbClr val="8A4506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</TotalTime>
  <Words>1765</Words>
  <Application>Microsoft Office PowerPoint</Application>
  <PresentationFormat>Affichage à l'écran (16:9)</PresentationFormat>
  <Paragraphs>170</Paragraphs>
  <Slides>29</Slides>
  <Notes>23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29</vt:i4>
      </vt:variant>
    </vt:vector>
  </HeadingPairs>
  <TitlesOfParts>
    <vt:vector size="39" baseType="lpstr">
      <vt:lpstr>Anaheim</vt:lpstr>
      <vt:lpstr>Arial</vt:lpstr>
      <vt:lpstr>Russo One</vt:lpstr>
      <vt:lpstr>Overpass</vt:lpstr>
      <vt:lpstr>Symbol</vt:lpstr>
      <vt:lpstr>Calibri</vt:lpstr>
      <vt:lpstr>Cambria Math</vt:lpstr>
      <vt:lpstr>Overpass Medium</vt:lpstr>
      <vt:lpstr>Mars Colonization Thesis by Slidesgo</vt:lpstr>
      <vt:lpstr>1_Mars Colonization Thesis by Slidesgo</vt:lpstr>
      <vt:lpstr>Colonisation de la planète Mars</vt:lpstr>
      <vt:lpstr>Présentation</vt:lpstr>
      <vt:lpstr>Présentation</vt:lpstr>
      <vt:lpstr>Présentation de l’équipe</vt:lpstr>
      <vt:lpstr>Présentation PowerPoint</vt:lpstr>
      <vt:lpstr>Scénario et méthodologie</vt:lpstr>
      <vt:lpstr>Conditions de vie et systèmes énergétiques et physiques</vt:lpstr>
      <vt:lpstr>Mars, un univers hostile</vt:lpstr>
      <vt:lpstr>Mars, quelles ressources « accessibles » ?</vt:lpstr>
      <vt:lpstr>Nécessité du progrès technique pour vivre sur la planète rouge</vt:lpstr>
      <vt:lpstr>Modélisation des flux</vt:lpstr>
      <vt:lpstr>Flux d’eau</vt:lpstr>
      <vt:lpstr>Flux alimentaires</vt:lpstr>
      <vt:lpstr>Flux énergétiques</vt:lpstr>
      <vt:lpstr>Synergies et recyclage</vt:lpstr>
      <vt:lpstr>Synergies et recyclage</vt:lpstr>
      <vt:lpstr>Présentation PowerPoint</vt:lpstr>
      <vt:lpstr>Economie, société et démographie</vt:lpstr>
      <vt:lpstr>Présentation PowerPoint</vt:lpstr>
      <vt:lpstr>Présentation PowerPoint</vt:lpstr>
      <vt:lpstr>Présentation PowerPoint</vt:lpstr>
      <vt:lpstr>Présentation PowerPoint</vt:lpstr>
      <vt:lpstr>Gouvernance et gestion de révolte</vt:lpstr>
      <vt:lpstr>Système socio-économique de la phase 1</vt:lpstr>
      <vt:lpstr>Système socio-économique de la phase 2</vt:lpstr>
      <vt:lpstr>CONCLUSION</vt:lpstr>
      <vt:lpstr>BIBLIOGRAPHIE</vt:lpstr>
      <vt:lpstr>Webographie</vt:lpstr>
      <vt:lpstr>Merci pour votre écoute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Colonisation de la planète rouge</dc:title>
  <cp:lastModifiedBy>Alfex 2.0</cp:lastModifiedBy>
  <cp:revision>71</cp:revision>
  <dcterms:modified xsi:type="dcterms:W3CDTF">2024-01-23T13:22:23Z</dcterms:modified>
</cp:coreProperties>
</file>